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302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1" r:id="rId25"/>
    <p:sldId id="282" r:id="rId26"/>
    <p:sldId id="285" r:id="rId27"/>
    <p:sldId id="286" r:id="rId28"/>
    <p:sldId id="288" r:id="rId29"/>
    <p:sldId id="289" r:id="rId30"/>
    <p:sldId id="290" r:id="rId31"/>
    <p:sldId id="291" r:id="rId32"/>
    <p:sldId id="293" r:id="rId33"/>
    <p:sldId id="294" r:id="rId34"/>
    <p:sldId id="298" r:id="rId35"/>
    <p:sldId id="296" r:id="rId36"/>
    <p:sldId id="297" r:id="rId37"/>
    <p:sldId id="295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29" autoAdjust="0"/>
  </p:normalViewPr>
  <p:slideViewPr>
    <p:cSldViewPr>
      <p:cViewPr>
        <p:scale>
          <a:sx n="70" d="100"/>
          <a:sy n="70" d="100"/>
        </p:scale>
        <p:origin x="-156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0.wmf"/><Relationship Id="rId1" Type="http://schemas.openxmlformats.org/officeDocument/2006/relationships/image" Target="../media/image55.wmf"/><Relationship Id="rId6" Type="http://schemas.openxmlformats.org/officeDocument/2006/relationships/image" Target="../media/image35.wmf"/><Relationship Id="rId11" Type="http://schemas.openxmlformats.org/officeDocument/2006/relationships/image" Target="../media/image59.wmf"/><Relationship Id="rId5" Type="http://schemas.openxmlformats.org/officeDocument/2006/relationships/image" Target="../media/image34.wmf"/><Relationship Id="rId10" Type="http://schemas.openxmlformats.org/officeDocument/2006/relationships/image" Target="../media/image58.wmf"/><Relationship Id="rId4" Type="http://schemas.openxmlformats.org/officeDocument/2006/relationships/image" Target="../media/image33.wmf"/><Relationship Id="rId9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2F6E6-FF2D-484C-8A04-F93175FD0CF7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E2EE-093C-4C50-AEAF-D36BEF6198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56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3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49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6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05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71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9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0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08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Rectángulo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Seminario de ORCA 3.0.0</a:t>
            </a:r>
            <a:endParaRPr lang="es-MX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42595"/>
            <a:ext cx="360040" cy="2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5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74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63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B946-4BE6-44D9-BC2C-C6FBBD061620}" type="datetimeFigureOut">
              <a:rPr lang="es-MX" smtClean="0"/>
              <a:t>01/10/2013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3F06-E948-4C1D-9FC4-995389310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phys.org/orca/taller_orca.tar.gz" TargetMode="External"/><Relationship Id="rId2" Type="http://schemas.openxmlformats.org/officeDocument/2006/relationships/hyperlink" Target="http://www.molphys.org/orc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lphys.org/orca/presentacion_orca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hyperlink" Target="http://www.chemcraftprog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56.wmf"/><Relationship Id="rId26" Type="http://schemas.openxmlformats.org/officeDocument/2006/relationships/oleObject" Target="../embeddings/oleObject32.bin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3.bin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c.mpg.de/forum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mpi.org/software/ompi/v1.6/downloads/openmpi-1.6.5.tar.gz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5499" y="5169816"/>
            <a:ext cx="451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Óscar Olvera Neria</a:t>
            </a:r>
          </a:p>
          <a:p>
            <a:r>
              <a:rPr lang="es-MX" dirty="0" smtClean="0"/>
              <a:t>Área de Física Atómica Molecular Aplicada</a:t>
            </a:r>
          </a:p>
          <a:p>
            <a:r>
              <a:rPr lang="es-MX" dirty="0" smtClean="0"/>
              <a:t>Departamento de Ciencias Básicas</a:t>
            </a:r>
          </a:p>
          <a:p>
            <a:r>
              <a:rPr lang="es-MX" dirty="0" smtClean="0"/>
              <a:t>www.molphys.org/orca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228184" y="639687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México, D.F., 1ro. de octubre 2013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20189"/>
            <a:ext cx="3808840" cy="128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45" y="3383298"/>
            <a:ext cx="6986563" cy="3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1" y="3640063"/>
            <a:ext cx="212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740"/>
            <a:ext cx="1080120" cy="76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175109"/>
            <a:ext cx="3096344" cy="89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2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1847200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Bajar ejercicios de </a:t>
            </a:r>
            <a:r>
              <a:rPr lang="es-MX" b="1" dirty="0" smtClean="0">
                <a:hlinkClick r:id="rId2"/>
              </a:rPr>
              <a:t>www.molphys.org/orca</a:t>
            </a:r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3150096" y="2564904"/>
            <a:ext cx="264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/>
              <a:t>taller_orca.tar.gz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/>
              <a:t>Encolador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Presentación</a:t>
            </a:r>
          </a:p>
          <a:p>
            <a:pPr marL="285750" indent="-285750">
              <a:buFont typeface="Arial" pitchFamily="34" charset="0"/>
              <a:buChar char="•"/>
            </a:pPr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endParaRPr lang="es-MX" b="1" dirty="0" smtClean="0"/>
          </a:p>
          <a:p>
            <a:endParaRPr lang="es-MX" b="1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44016" y="4077072"/>
            <a:ext cx="8820472" cy="1231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4016" y="4108429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wget</a:t>
            </a:r>
            <a:r>
              <a:rPr lang="es-MX" dirty="0" smtClean="0">
                <a:solidFill>
                  <a:srgbClr val="66FF33"/>
                </a:solidFill>
              </a:rPr>
              <a:t> </a:t>
            </a:r>
            <a:r>
              <a:rPr lang="es-MX" dirty="0" smtClean="0">
                <a:solidFill>
                  <a:srgbClr val="66FF33"/>
                </a:solidFill>
                <a:hlinkClick r:id="rId3"/>
              </a:rPr>
              <a:t>http://www.molphys.org/orca/taller_orca.tar.gz</a:t>
            </a:r>
            <a:endParaRPr lang="es-MX" dirty="0" smtClean="0">
              <a:solidFill>
                <a:srgbClr val="66FF33"/>
              </a:solidFill>
            </a:endParaRPr>
          </a:p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wget</a:t>
            </a:r>
            <a:r>
              <a:rPr lang="es-MX" dirty="0" smtClean="0">
                <a:solidFill>
                  <a:srgbClr val="66FF33"/>
                </a:solidFill>
              </a:rPr>
              <a:t> </a:t>
            </a:r>
            <a:r>
              <a:rPr lang="es-MX" dirty="0" smtClean="0">
                <a:solidFill>
                  <a:srgbClr val="66FF33"/>
                </a:solidFill>
                <a:hlinkClick r:id="rId4"/>
              </a:rPr>
              <a:t>http://</a:t>
            </a:r>
            <a:r>
              <a:rPr lang="es-MX" dirty="0" smtClean="0">
                <a:solidFill>
                  <a:srgbClr val="66FF33"/>
                </a:solidFill>
                <a:hlinkClick r:id="rId4"/>
              </a:rPr>
              <a:t>www.molphys.org/orca/presentacion_orca.pptx</a:t>
            </a:r>
            <a:r>
              <a:rPr lang="es-MX" dirty="0" smtClean="0">
                <a:solidFill>
                  <a:srgbClr val="66FF33"/>
                </a:solidFill>
              </a:rPr>
              <a:t> </a:t>
            </a:r>
            <a:endParaRPr lang="es-MX" dirty="0" smtClean="0">
              <a:solidFill>
                <a:srgbClr val="66FF33"/>
              </a:solidFill>
            </a:endParaRPr>
          </a:p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tar</a:t>
            </a:r>
            <a:r>
              <a:rPr lang="es-MX" dirty="0" smtClean="0">
                <a:solidFill>
                  <a:srgbClr val="66FF33"/>
                </a:solidFill>
              </a:rPr>
              <a:t> </a:t>
            </a:r>
            <a:r>
              <a:rPr lang="es-MX" dirty="0" err="1" smtClean="0">
                <a:solidFill>
                  <a:srgbClr val="66FF33"/>
                </a:solidFill>
              </a:rPr>
              <a:t>xvfz</a:t>
            </a:r>
            <a:r>
              <a:rPr lang="es-MX" dirty="0" smtClean="0">
                <a:solidFill>
                  <a:srgbClr val="66FF33"/>
                </a:solidFill>
              </a:rPr>
              <a:t> taller_orca.tar.gz</a:t>
            </a:r>
          </a:p>
          <a:p>
            <a:r>
              <a:rPr lang="es-MX" dirty="0" smtClean="0">
                <a:solidFill>
                  <a:srgbClr val="66FF33"/>
                </a:solidFill>
              </a:rPr>
              <a:t>$cd taller_orca.tar.gz</a:t>
            </a:r>
          </a:p>
          <a:p>
            <a:endParaRPr lang="es-MX" dirty="0" smtClean="0">
              <a:solidFill>
                <a:srgbClr val="66FF33"/>
              </a:solidFill>
            </a:endParaRPr>
          </a:p>
          <a:p>
            <a:endParaRPr lang="es-MX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260648"/>
            <a:ext cx="9073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# </a:t>
            </a:r>
            <a:r>
              <a:rPr lang="es-MX" sz="1200" dirty="0"/>
              <a:t>uso:</a:t>
            </a:r>
          </a:p>
          <a:p>
            <a:r>
              <a:rPr lang="es-MX" sz="1200" dirty="0"/>
              <a:t>#       $</a:t>
            </a:r>
            <a:r>
              <a:rPr lang="es-MX" sz="1200" dirty="0" err="1"/>
              <a:t>qsub</a:t>
            </a:r>
            <a:r>
              <a:rPr lang="es-MX" sz="1200" dirty="0"/>
              <a:t> </a:t>
            </a:r>
            <a:r>
              <a:rPr lang="es-MX" sz="1200" dirty="0" err="1"/>
              <a:t>orca.pbs</a:t>
            </a:r>
            <a:endParaRPr lang="es-MX" sz="1200" dirty="0"/>
          </a:p>
          <a:p>
            <a:r>
              <a:rPr lang="es-MX" sz="1200" dirty="0"/>
              <a:t>#</a:t>
            </a:r>
          </a:p>
          <a:p>
            <a:r>
              <a:rPr lang="es-MX" sz="1200" dirty="0"/>
              <a:t>#       variables opcionales:</a:t>
            </a:r>
          </a:p>
          <a:p>
            <a:r>
              <a:rPr lang="es-MX" sz="1200" dirty="0"/>
              <a:t>#               #PBS -N </a:t>
            </a:r>
            <a:r>
              <a:rPr lang="es-MX" sz="1200" dirty="0" err="1"/>
              <a:t>nombre_orca</a:t>
            </a:r>
            <a:r>
              <a:rPr lang="es-MX" sz="1200" dirty="0"/>
              <a:t>  --&gt;Nombre del trabajo visible en PBS</a:t>
            </a:r>
          </a:p>
          <a:p>
            <a:r>
              <a:rPr lang="es-MX" sz="1200" dirty="0"/>
              <a:t>#               #PBS  </a:t>
            </a:r>
            <a:r>
              <a:rPr lang="es-MX" sz="1200" dirty="0" err="1"/>
              <a:t>nodes</a:t>
            </a:r>
            <a:r>
              <a:rPr lang="es-MX" sz="1200" dirty="0"/>
              <a:t>=1:ppn=8  --&gt;No de </a:t>
            </a:r>
            <a:r>
              <a:rPr lang="es-MX" sz="1200" dirty="0" err="1"/>
              <a:t>cores</a:t>
            </a:r>
            <a:r>
              <a:rPr lang="es-MX" sz="1200" dirty="0"/>
              <a:t> (8 en este caso), Debe coincidir con la variable ! PAL8, o %pal </a:t>
            </a:r>
            <a:r>
              <a:rPr lang="es-MX" sz="1200" dirty="0" err="1"/>
              <a:t>nprocs</a:t>
            </a:r>
            <a:r>
              <a:rPr lang="es-MX" sz="1200" dirty="0"/>
              <a:t> 8 del input</a:t>
            </a:r>
          </a:p>
          <a:p>
            <a:r>
              <a:rPr lang="es-MX" sz="1200" dirty="0"/>
              <a:t>#               FILE=                </a:t>
            </a:r>
            <a:r>
              <a:rPr lang="es-MX" sz="1200" dirty="0" smtClean="0"/>
              <a:t>      --&gt;</a:t>
            </a:r>
            <a:r>
              <a:rPr lang="es-MX" sz="1200" dirty="0"/>
              <a:t>Nombre del archivo de Entrada de orca sin </a:t>
            </a:r>
            <a:r>
              <a:rPr lang="es-MX" sz="1200" dirty="0" err="1"/>
              <a:t>extension</a:t>
            </a:r>
            <a:r>
              <a:rPr lang="es-MX" sz="1200" dirty="0"/>
              <a:t> </a:t>
            </a:r>
            <a:r>
              <a:rPr lang="es-MX" sz="1200" dirty="0" err="1"/>
              <a:t>inp</a:t>
            </a:r>
            <a:r>
              <a:rPr lang="es-MX" sz="1200" dirty="0"/>
              <a:t>: </a:t>
            </a:r>
            <a:r>
              <a:rPr lang="es-MX" sz="1200" dirty="0" err="1"/>
              <a:t>FILE.inp</a:t>
            </a:r>
            <a:endParaRPr lang="es-MX" sz="1200" dirty="0"/>
          </a:p>
          <a:p>
            <a:r>
              <a:rPr lang="es-MX" sz="1200" dirty="0"/>
              <a:t>#               TMP_DIR=             --&gt;Directorio temporal para el </a:t>
            </a:r>
            <a:r>
              <a:rPr lang="es-MX" sz="1200" dirty="0" err="1"/>
              <a:t>scratch</a:t>
            </a:r>
            <a:r>
              <a:rPr lang="es-MX" sz="1200" dirty="0"/>
              <a:t>. Opciones: /</a:t>
            </a:r>
            <a:r>
              <a:rPr lang="es-MX" sz="1200" dirty="0" err="1"/>
              <a:t>tmp</a:t>
            </a:r>
            <a:r>
              <a:rPr lang="es-MX" sz="1200" dirty="0"/>
              <a:t>   /tmp1</a:t>
            </a:r>
          </a:p>
          <a:p>
            <a:r>
              <a:rPr lang="es-MX" sz="1400" dirty="0"/>
              <a:t>#</a:t>
            </a:r>
          </a:p>
          <a:p>
            <a:r>
              <a:rPr lang="es-MX" sz="1400" dirty="0"/>
              <a:t>#########################################################################################</a:t>
            </a:r>
          </a:p>
          <a:p>
            <a:endParaRPr lang="es-MX" sz="1400" dirty="0"/>
          </a:p>
          <a:p>
            <a:r>
              <a:rPr lang="es-MX" sz="1400" dirty="0"/>
              <a:t>#PBS -N </a:t>
            </a:r>
            <a:r>
              <a:rPr lang="es-MX" sz="1400" dirty="0" err="1"/>
              <a:t>nombre_orca</a:t>
            </a:r>
            <a:endParaRPr lang="es-MX" sz="1400" dirty="0"/>
          </a:p>
          <a:p>
            <a:r>
              <a:rPr lang="es-MX" sz="1400" dirty="0"/>
              <a:t>#PBS -o </a:t>
            </a:r>
            <a:r>
              <a:rPr lang="es-MX" sz="1400" dirty="0" err="1"/>
              <a:t>orca.out</a:t>
            </a:r>
            <a:endParaRPr lang="es-MX" sz="1400" dirty="0"/>
          </a:p>
          <a:p>
            <a:r>
              <a:rPr lang="es-MX" sz="1400" dirty="0"/>
              <a:t>#PBS -j </a:t>
            </a:r>
            <a:r>
              <a:rPr lang="es-MX" sz="1400" dirty="0" err="1"/>
              <a:t>oe</a:t>
            </a:r>
            <a:endParaRPr lang="es-MX" sz="1400" dirty="0"/>
          </a:p>
          <a:p>
            <a:r>
              <a:rPr lang="es-MX" sz="1400" dirty="0"/>
              <a:t>#PBS -e </a:t>
            </a:r>
            <a:r>
              <a:rPr lang="es-MX" sz="1400" dirty="0" err="1"/>
              <a:t>orca.err</a:t>
            </a:r>
            <a:endParaRPr lang="es-MX" sz="1400" dirty="0"/>
          </a:p>
          <a:p>
            <a:r>
              <a:rPr lang="es-MX" sz="1400" dirty="0"/>
              <a:t>#PBS -l </a:t>
            </a:r>
            <a:r>
              <a:rPr lang="es-MX" sz="1400" dirty="0" err="1"/>
              <a:t>walltime</a:t>
            </a:r>
            <a:r>
              <a:rPr lang="es-MX" sz="1400" dirty="0"/>
              <a:t>=8760:00:00</a:t>
            </a:r>
          </a:p>
          <a:p>
            <a:endParaRPr lang="es-MX" sz="1400" dirty="0"/>
          </a:p>
          <a:p>
            <a:r>
              <a:rPr lang="es-MX" sz="1400" dirty="0"/>
              <a:t>#PBS -l </a:t>
            </a:r>
            <a:r>
              <a:rPr lang="es-MX" sz="1400" dirty="0" err="1"/>
              <a:t>nodes</a:t>
            </a:r>
            <a:r>
              <a:rPr lang="es-MX" sz="1400" dirty="0"/>
              <a:t>=1:ppn=8</a:t>
            </a:r>
          </a:p>
          <a:p>
            <a:r>
              <a:rPr lang="es-MX" sz="1400" dirty="0"/>
              <a:t>#PBS -q </a:t>
            </a:r>
            <a:r>
              <a:rPr lang="es-MX" sz="1400" dirty="0" err="1"/>
              <a:t>batch</a:t>
            </a:r>
            <a:endParaRPr lang="es-MX" sz="1400" dirty="0"/>
          </a:p>
          <a:p>
            <a:endParaRPr lang="es-MX" sz="1400" dirty="0"/>
          </a:p>
          <a:p>
            <a:r>
              <a:rPr lang="es-MX" sz="1400" dirty="0"/>
              <a:t>FILE=                              </a:t>
            </a:r>
            <a:r>
              <a:rPr lang="es-MX" sz="1400" dirty="0" smtClean="0"/>
              <a:t>           #### </a:t>
            </a:r>
            <a:r>
              <a:rPr lang="es-MX" sz="1400" dirty="0"/>
              <a:t>Nombre del archivo de Entrada de orca sin </a:t>
            </a:r>
            <a:r>
              <a:rPr lang="es-MX" sz="1400" dirty="0" err="1"/>
              <a:t>extension</a:t>
            </a:r>
            <a:r>
              <a:rPr lang="es-MX" sz="1400" dirty="0"/>
              <a:t> </a:t>
            </a:r>
            <a:r>
              <a:rPr lang="es-MX" sz="1400" dirty="0" err="1"/>
              <a:t>inp</a:t>
            </a:r>
            <a:r>
              <a:rPr lang="es-MX" sz="1400" dirty="0"/>
              <a:t>: </a:t>
            </a:r>
            <a:r>
              <a:rPr lang="es-MX" b="1" dirty="0" err="1">
                <a:solidFill>
                  <a:srgbClr val="FF0000"/>
                </a:solidFill>
              </a:rPr>
              <a:t>FILE.inp</a:t>
            </a:r>
            <a:endParaRPr lang="es-MX" b="1" dirty="0">
              <a:solidFill>
                <a:srgbClr val="FF0000"/>
              </a:solidFill>
            </a:endParaRPr>
          </a:p>
          <a:p>
            <a:r>
              <a:rPr lang="es-MX" sz="1400" dirty="0"/>
              <a:t>TMP_DIR=/</a:t>
            </a:r>
            <a:r>
              <a:rPr lang="es-MX" sz="1400" dirty="0" err="1"/>
              <a:t>tmp</a:t>
            </a:r>
            <a:r>
              <a:rPr lang="es-MX" sz="1400" dirty="0"/>
              <a:t>                      #### Directorio temporal para el </a:t>
            </a:r>
            <a:r>
              <a:rPr lang="es-MX" sz="1400" dirty="0" err="1"/>
              <a:t>scratch</a:t>
            </a:r>
            <a:r>
              <a:rPr lang="es-MX" sz="1400" dirty="0"/>
              <a:t>. Opciones: /</a:t>
            </a:r>
            <a:r>
              <a:rPr lang="es-MX" sz="1400" dirty="0" err="1"/>
              <a:t>tmp</a:t>
            </a:r>
            <a:r>
              <a:rPr lang="es-MX" sz="1400" dirty="0"/>
              <a:t>   /</a:t>
            </a:r>
            <a:r>
              <a:rPr lang="es-MX" sz="1400" dirty="0" smtClean="0"/>
              <a:t>tmp1</a:t>
            </a:r>
          </a:p>
          <a:p>
            <a:r>
              <a:rPr lang="es-MX" sz="1400" dirty="0" smtClean="0"/>
              <a:t>…</a:t>
            </a:r>
          </a:p>
          <a:p>
            <a:r>
              <a:rPr lang="es-MX" sz="1400" dirty="0" smtClean="0"/>
              <a:t>…</a:t>
            </a:r>
            <a:endParaRPr lang="es-MX" sz="1400" dirty="0"/>
          </a:p>
        </p:txBody>
      </p:sp>
      <p:sp>
        <p:nvSpPr>
          <p:cNvPr id="3" name="2 Rectángulo"/>
          <p:cNvSpPr/>
          <p:nvPr/>
        </p:nvSpPr>
        <p:spPr>
          <a:xfrm>
            <a:off x="2987824" y="260648"/>
            <a:ext cx="38874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000" dirty="0"/>
              <a:t>orca-3.0.0.pbs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Orca-3.0.0.pbs</a:t>
            </a:r>
            <a:endParaRPr lang="es-MX" sz="10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4016" y="5991672"/>
            <a:ext cx="8820472" cy="461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44016" y="6023029"/>
            <a:ext cx="2141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qsub</a:t>
            </a:r>
            <a:r>
              <a:rPr lang="es-MX" dirty="0" smtClean="0">
                <a:solidFill>
                  <a:srgbClr val="66FF33"/>
                </a:solidFill>
              </a:rPr>
              <a:t> orca-3.0.0.pbs</a:t>
            </a:r>
          </a:p>
          <a:p>
            <a:endParaRPr lang="es-MX" dirty="0">
              <a:solidFill>
                <a:srgbClr val="66FF33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214950" y="3645024"/>
            <a:ext cx="566616" cy="3248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 de flecha"/>
          <p:cNvCxnSpPr>
            <a:stCxn id="8" idx="6"/>
          </p:cNvCxnSpPr>
          <p:nvPr/>
        </p:nvCxnSpPr>
        <p:spPr>
          <a:xfrm flipV="1">
            <a:off x="1781566" y="3645025"/>
            <a:ext cx="1080120" cy="162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809241" y="3429000"/>
            <a:ext cx="377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Número de </a:t>
            </a:r>
            <a:r>
              <a:rPr lang="es-MX" dirty="0" err="1" smtClean="0">
                <a:solidFill>
                  <a:srgbClr val="FF0000"/>
                </a:solidFill>
              </a:rPr>
              <a:t>cores</a:t>
            </a:r>
            <a:r>
              <a:rPr lang="es-MX" dirty="0" smtClean="0">
                <a:solidFill>
                  <a:srgbClr val="FF0000"/>
                </a:solidFill>
              </a:rPr>
              <a:t>, ORCA recomienda 8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11560" y="3909187"/>
            <a:ext cx="504056" cy="239893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</a:endParaRPr>
          </a:p>
        </p:txBody>
      </p:sp>
      <p:cxnSp>
        <p:nvCxnSpPr>
          <p:cNvPr id="13" name="12 Conector recto de flecha"/>
          <p:cNvCxnSpPr>
            <a:stCxn id="12" idx="6"/>
          </p:cNvCxnSpPr>
          <p:nvPr/>
        </p:nvCxnSpPr>
        <p:spPr>
          <a:xfrm>
            <a:off x="1115616" y="4029134"/>
            <a:ext cx="1117823" cy="647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195736" y="3923764"/>
            <a:ext cx="297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Nombre de la cola, no cambia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29672" y="2400536"/>
            <a:ext cx="1151893" cy="239893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1773871" y="2400536"/>
            <a:ext cx="1213953" cy="1264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010866" y="2215029"/>
            <a:ext cx="403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Nombre del trabajo que usa torque (PBS)</a:t>
            </a:r>
            <a:endParaRPr lang="es-MX" dirty="0">
              <a:solidFill>
                <a:srgbClr val="00B050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467544" y="4581128"/>
            <a:ext cx="1206983" cy="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1855259" y="5041724"/>
            <a:ext cx="4064702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Variable que indica el nombre de archivo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con las instrucciones de orca </a:t>
            </a:r>
            <a:r>
              <a:rPr lang="es-MX" b="1" dirty="0" err="1" smtClean="0">
                <a:solidFill>
                  <a:schemeClr val="bg1"/>
                </a:solidFill>
              </a:rPr>
              <a:t>FILE.inp</a:t>
            </a:r>
            <a:endParaRPr lang="es-MX" b="1" dirty="0">
              <a:solidFill>
                <a:schemeClr val="bg1"/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1674527" y="4581128"/>
            <a:ext cx="180732" cy="460596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788804"/>
            <a:ext cx="8742385" cy="213614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9512" y="-171400"/>
            <a:ext cx="8526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1. Single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. Molécula de agua</a:t>
            </a:r>
          </a:p>
          <a:p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5244321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! RKS B3LYP 6-311G </a:t>
            </a:r>
            <a:r>
              <a:rPr lang="es-MX" sz="1600" dirty="0" err="1" smtClean="0"/>
              <a:t>Direct</a:t>
            </a:r>
            <a:r>
              <a:rPr lang="es-MX" sz="1600" dirty="0" smtClean="0"/>
              <a:t>  </a:t>
            </a:r>
            <a:r>
              <a:rPr lang="es-MX" sz="1600" dirty="0" err="1"/>
              <a:t>TightSCF</a:t>
            </a:r>
            <a:r>
              <a:rPr lang="es-MX" sz="1600" dirty="0"/>
              <a:t> </a:t>
            </a:r>
            <a:r>
              <a:rPr lang="es-MX" sz="1600" dirty="0" smtClean="0"/>
              <a:t> </a:t>
            </a:r>
            <a:r>
              <a:rPr lang="es-MX" sz="1600" dirty="0" err="1" smtClean="0"/>
              <a:t>PModel</a:t>
            </a:r>
            <a:r>
              <a:rPr lang="es-MX" sz="1600" dirty="0" smtClean="0"/>
              <a:t> </a:t>
            </a:r>
            <a:r>
              <a:rPr lang="es-MX" sz="1600" dirty="0" err="1"/>
              <a:t>UseSym</a:t>
            </a:r>
            <a:r>
              <a:rPr lang="es-MX" sz="1600" dirty="0"/>
              <a:t> </a:t>
            </a:r>
            <a:r>
              <a:rPr lang="es-MX" sz="1600" dirty="0" err="1"/>
              <a:t>XYZFile</a:t>
            </a:r>
            <a:endParaRPr lang="es-MX" sz="1600" dirty="0"/>
          </a:p>
          <a:p>
            <a:r>
              <a:rPr lang="es-MX" sz="1600" dirty="0"/>
              <a:t>! PAL8</a:t>
            </a:r>
          </a:p>
          <a:p>
            <a:endParaRPr lang="es-MX" sz="1600" dirty="0"/>
          </a:p>
          <a:p>
            <a:r>
              <a:rPr lang="es-MX" sz="1600" dirty="0"/>
              <a:t>* </a:t>
            </a:r>
            <a:r>
              <a:rPr lang="es-MX" sz="1600" dirty="0" err="1"/>
              <a:t>xyz</a:t>
            </a:r>
            <a:r>
              <a:rPr lang="es-MX" sz="1600" dirty="0"/>
              <a:t> 0 1</a:t>
            </a:r>
          </a:p>
          <a:p>
            <a:r>
              <a:rPr lang="es-MX" sz="1600" dirty="0"/>
              <a:t> O       0.00000000       0.00000000      -0.33791300</a:t>
            </a:r>
          </a:p>
          <a:p>
            <a:r>
              <a:rPr lang="es-MX" sz="1600" dirty="0"/>
              <a:t> H       0.00000000      -0.78567000       0.16895700</a:t>
            </a:r>
          </a:p>
          <a:p>
            <a:r>
              <a:rPr lang="es-MX" sz="1600" dirty="0"/>
              <a:t> H       0.00000000       0.78567000       0.16895700</a:t>
            </a:r>
          </a:p>
          <a:p>
            <a:r>
              <a:rPr lang="es-MX" sz="1600" dirty="0"/>
              <a:t>*</a:t>
            </a:r>
          </a:p>
          <a:p>
            <a:endParaRPr lang="es-MX" sz="19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815645" y="2960072"/>
            <a:ext cx="80156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KeyWords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r>
              <a:rPr lang="es-MX" sz="1700" b="1" dirty="0" smtClean="0">
                <a:solidFill>
                  <a:srgbClr val="0070C0"/>
                </a:solidFill>
              </a:rPr>
              <a:t>! RKS         </a:t>
            </a:r>
            <a:r>
              <a:rPr lang="es-MX" sz="1700" dirty="0" smtClean="0"/>
              <a:t>= </a:t>
            </a:r>
            <a:r>
              <a:rPr lang="es-MX" sz="1700" dirty="0" err="1" smtClean="0"/>
              <a:t>Restricted</a:t>
            </a:r>
            <a:r>
              <a:rPr lang="es-MX" sz="1700" dirty="0" smtClean="0"/>
              <a:t> </a:t>
            </a:r>
            <a:r>
              <a:rPr lang="es-MX" sz="1700" dirty="0" err="1" smtClean="0"/>
              <a:t>Kohn-Sham</a:t>
            </a:r>
            <a:endParaRPr lang="es-MX" sz="1700" dirty="0" smtClean="0"/>
          </a:p>
          <a:p>
            <a:r>
              <a:rPr lang="es-MX" sz="1700" b="1" dirty="0" smtClean="0">
                <a:solidFill>
                  <a:srgbClr val="0070C0"/>
                </a:solidFill>
              </a:rPr>
              <a:t>! B3LYP     </a:t>
            </a:r>
            <a:r>
              <a:rPr lang="es-MX" sz="1700" dirty="0" smtClean="0"/>
              <a:t>= Funcional híbrida B3LYP tal como está implementada en </a:t>
            </a:r>
            <a:r>
              <a:rPr lang="es-MX" sz="1700" dirty="0" err="1" smtClean="0"/>
              <a:t>turbomol</a:t>
            </a:r>
            <a:endParaRPr lang="es-MX" sz="1700" dirty="0"/>
          </a:p>
          <a:p>
            <a:r>
              <a:rPr lang="es-MX" sz="1700" dirty="0" smtClean="0"/>
              <a:t>                     B3LYP/G para comparar con la implementación de </a:t>
            </a:r>
            <a:r>
              <a:rPr lang="es-MX" sz="1700" dirty="0" err="1" smtClean="0"/>
              <a:t>Gaussian</a:t>
            </a:r>
            <a:endParaRPr lang="es-MX" sz="1700" dirty="0" smtClean="0"/>
          </a:p>
          <a:p>
            <a:r>
              <a:rPr lang="es-MX" sz="1700" b="1" dirty="0" smtClean="0">
                <a:solidFill>
                  <a:srgbClr val="0070C0"/>
                </a:solidFill>
              </a:rPr>
              <a:t>! 6-311G   </a:t>
            </a:r>
            <a:r>
              <a:rPr lang="es-MX" sz="1700" dirty="0" smtClean="0"/>
              <a:t>= Funciones de base triple zeta de </a:t>
            </a:r>
            <a:r>
              <a:rPr lang="es-MX" sz="1700" dirty="0" err="1" smtClean="0"/>
              <a:t>Pople</a:t>
            </a:r>
            <a:endParaRPr lang="es-MX" sz="1700" dirty="0" smtClean="0"/>
          </a:p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Direct</a:t>
            </a:r>
            <a:r>
              <a:rPr lang="es-MX" sz="1700" b="1" dirty="0" smtClean="0">
                <a:solidFill>
                  <a:srgbClr val="0070C0"/>
                </a:solidFill>
              </a:rPr>
              <a:t>     </a:t>
            </a:r>
            <a:r>
              <a:rPr lang="es-MX" sz="1700" dirty="0" smtClean="0"/>
              <a:t>= Calcula las integrales en memoria RAM cada que las necesita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TightSCF</a:t>
            </a:r>
            <a:r>
              <a:rPr lang="es-MX" sz="1700" b="1" dirty="0" smtClean="0">
                <a:solidFill>
                  <a:srgbClr val="0070C0"/>
                </a:solidFill>
              </a:rPr>
              <a:t> </a:t>
            </a:r>
            <a:r>
              <a:rPr lang="es-MX" sz="1700" dirty="0" smtClean="0"/>
              <a:t>= Usa un criterio </a:t>
            </a:r>
            <a:r>
              <a:rPr lang="es-MX" sz="1700" dirty="0" err="1" smtClean="0"/>
              <a:t>tight</a:t>
            </a:r>
            <a:r>
              <a:rPr lang="es-MX" sz="1700" dirty="0" smtClean="0"/>
              <a:t> para la convergencia SCF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PModel</a:t>
            </a:r>
            <a:r>
              <a:rPr lang="es-MX" sz="1700" b="1" dirty="0" smtClean="0">
                <a:solidFill>
                  <a:srgbClr val="0070C0"/>
                </a:solidFill>
              </a:rPr>
              <a:t>  </a:t>
            </a:r>
            <a:r>
              <a:rPr lang="es-MX" sz="1700" dirty="0" smtClean="0"/>
              <a:t>= La densidad electrónica de arranque se construye a través de las densidades </a:t>
            </a:r>
          </a:p>
          <a:p>
            <a:r>
              <a:rPr lang="es-MX" sz="1700" dirty="0"/>
              <a:t> </a:t>
            </a:r>
            <a:r>
              <a:rPr lang="es-MX" sz="1700" dirty="0" smtClean="0"/>
              <a:t>                    atómicas, es mejor que </a:t>
            </a:r>
            <a:r>
              <a:rPr lang="es-MX" sz="1700" dirty="0" err="1" smtClean="0"/>
              <a:t>Huckel</a:t>
            </a:r>
            <a:r>
              <a:rPr lang="es-MX" sz="1700" dirty="0" smtClean="0"/>
              <a:t> sobre todo para metales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UseSym</a:t>
            </a:r>
            <a:r>
              <a:rPr lang="es-MX" sz="1700" b="1" dirty="0" smtClean="0">
                <a:solidFill>
                  <a:srgbClr val="0070C0"/>
                </a:solidFill>
              </a:rPr>
              <a:t>  </a:t>
            </a:r>
            <a:r>
              <a:rPr lang="es-MX" sz="1700" dirty="0" smtClean="0"/>
              <a:t>= Activa la simetría, pero no reduce los tiempos, útil sobre todo para CASSCF </a:t>
            </a:r>
          </a:p>
          <a:p>
            <a:r>
              <a:rPr lang="es-MX" sz="1700" dirty="0"/>
              <a:t> </a:t>
            </a:r>
            <a:r>
              <a:rPr lang="es-MX" sz="1700" dirty="0" smtClean="0"/>
              <a:t>                    para identificar la simetría de la función de onda, implementación básica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XYZ         </a:t>
            </a:r>
            <a:r>
              <a:rPr lang="es-MX" sz="1700" dirty="0" smtClean="0"/>
              <a:t>= Genera un archivo XYZ con la última geometría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PAL8       </a:t>
            </a:r>
            <a:r>
              <a:rPr lang="es-MX" sz="1700" dirty="0" smtClean="0"/>
              <a:t>= Usa 8 procesadores en paralelo, si se usan N&gt;=8: !PAL8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*</a:t>
            </a:r>
            <a:r>
              <a:rPr lang="es-MX" sz="1700" b="1" dirty="0" err="1" smtClean="0">
                <a:solidFill>
                  <a:srgbClr val="0070C0"/>
                </a:solidFill>
              </a:rPr>
              <a:t>xyz</a:t>
            </a:r>
            <a:r>
              <a:rPr lang="es-MX" sz="1700" b="1" dirty="0" smtClean="0">
                <a:solidFill>
                  <a:srgbClr val="0070C0"/>
                </a:solidFill>
              </a:rPr>
              <a:t> 0 1    </a:t>
            </a:r>
            <a:r>
              <a:rPr lang="es-MX" sz="1700" dirty="0" smtClean="0"/>
              <a:t>= Geometría en formato </a:t>
            </a:r>
            <a:r>
              <a:rPr lang="es-MX" sz="1700" dirty="0" err="1" smtClean="0"/>
              <a:t>xyz</a:t>
            </a:r>
            <a:r>
              <a:rPr lang="es-MX" sz="1700" dirty="0" smtClean="0"/>
              <a:t>, carga 0, multiplicidad 1</a:t>
            </a:r>
            <a:endParaRPr lang="es-MX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57" y="1319592"/>
            <a:ext cx="4172447" cy="16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3167762" y="1214689"/>
            <a:ext cx="1980302" cy="3421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915816" y="932527"/>
            <a:ext cx="792088" cy="264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3412758" y="467380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agua_single_point.inp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AGUA SINGLE POINT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695528"/>
            <a:ext cx="8820472" cy="461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51520" y="4726885"/>
            <a:ext cx="2141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qsub</a:t>
            </a:r>
            <a:r>
              <a:rPr lang="es-MX" dirty="0" smtClean="0">
                <a:solidFill>
                  <a:srgbClr val="66FF33"/>
                </a:solidFill>
              </a:rPr>
              <a:t> orca-3.0.0.pbs</a:t>
            </a:r>
          </a:p>
          <a:p>
            <a:endParaRPr lang="es-MX" dirty="0">
              <a:solidFill>
                <a:srgbClr val="66FF33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02643" y="876776"/>
            <a:ext cx="478983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 la carpeta actual de trabajo se debe encontrar</a:t>
            </a:r>
          </a:p>
          <a:p>
            <a:r>
              <a:rPr lang="es-MX" dirty="0" smtClean="0"/>
              <a:t>El archivo:</a:t>
            </a:r>
          </a:p>
          <a:p>
            <a:endParaRPr lang="es-MX" dirty="0"/>
          </a:p>
          <a:p>
            <a:r>
              <a:rPr lang="es-MX" b="1" dirty="0" err="1"/>
              <a:t>agua_single_point.inp</a:t>
            </a:r>
            <a:endParaRPr lang="es-MX" b="1" dirty="0"/>
          </a:p>
          <a:p>
            <a:endParaRPr lang="es-MX" dirty="0"/>
          </a:p>
          <a:p>
            <a:r>
              <a:rPr lang="es-MX" dirty="0" smtClean="0"/>
              <a:t>El programa escribe los resultados en:</a:t>
            </a:r>
          </a:p>
          <a:p>
            <a:endParaRPr lang="es-MX" dirty="0"/>
          </a:p>
          <a:p>
            <a:r>
              <a:rPr lang="es-MX" b="1" dirty="0" err="1" smtClean="0"/>
              <a:t>agua_single_point.out</a:t>
            </a:r>
            <a:endParaRPr lang="es-MX" b="1" dirty="0" smtClean="0"/>
          </a:p>
          <a:p>
            <a:endParaRPr lang="es-MX" dirty="0"/>
          </a:p>
          <a:p>
            <a:r>
              <a:rPr lang="es-MX" dirty="0" smtClean="0"/>
              <a:t>Las coordenadas las escribe en:</a:t>
            </a:r>
          </a:p>
          <a:p>
            <a:endParaRPr lang="es-MX" dirty="0"/>
          </a:p>
          <a:p>
            <a:r>
              <a:rPr lang="es-MX" b="1" dirty="0" err="1" smtClean="0"/>
              <a:t>agua_single_point.xyz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611559" y="876776"/>
            <a:ext cx="3192831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#PBS -N </a:t>
            </a:r>
            <a:r>
              <a:rPr lang="es-MX" dirty="0" err="1"/>
              <a:t>agua_sp</a:t>
            </a:r>
            <a:endParaRPr lang="es-MX" dirty="0"/>
          </a:p>
          <a:p>
            <a:r>
              <a:rPr lang="es-MX" dirty="0"/>
              <a:t>#PBS -o </a:t>
            </a:r>
            <a:r>
              <a:rPr lang="es-MX" dirty="0" err="1"/>
              <a:t>orca.out</a:t>
            </a:r>
            <a:endParaRPr lang="es-MX" dirty="0"/>
          </a:p>
          <a:p>
            <a:r>
              <a:rPr lang="es-MX" dirty="0"/>
              <a:t>#PBS -j </a:t>
            </a:r>
            <a:r>
              <a:rPr lang="es-MX" dirty="0" err="1"/>
              <a:t>oe</a:t>
            </a:r>
            <a:endParaRPr lang="es-MX" dirty="0"/>
          </a:p>
          <a:p>
            <a:r>
              <a:rPr lang="es-MX" dirty="0"/>
              <a:t>#PBS -e </a:t>
            </a:r>
            <a:r>
              <a:rPr lang="es-MX" dirty="0" err="1"/>
              <a:t>orca.err</a:t>
            </a:r>
            <a:endParaRPr lang="es-MX" dirty="0"/>
          </a:p>
          <a:p>
            <a:r>
              <a:rPr lang="es-MX" dirty="0"/>
              <a:t>#PBS -l </a:t>
            </a:r>
            <a:r>
              <a:rPr lang="es-MX" dirty="0" err="1"/>
              <a:t>walltime</a:t>
            </a:r>
            <a:r>
              <a:rPr lang="es-MX" dirty="0"/>
              <a:t>=8760:00:00</a:t>
            </a:r>
          </a:p>
          <a:p>
            <a:endParaRPr lang="es-MX" dirty="0"/>
          </a:p>
          <a:p>
            <a:r>
              <a:rPr lang="es-MX" dirty="0"/>
              <a:t>#PBS -l </a:t>
            </a:r>
            <a:r>
              <a:rPr lang="es-MX" dirty="0" err="1"/>
              <a:t>nodes</a:t>
            </a:r>
            <a:r>
              <a:rPr lang="es-MX" dirty="0"/>
              <a:t>=1:ppn=8</a:t>
            </a:r>
          </a:p>
          <a:p>
            <a:r>
              <a:rPr lang="es-MX" dirty="0"/>
              <a:t>#PBS -q </a:t>
            </a:r>
            <a:r>
              <a:rPr lang="es-MX" dirty="0" err="1"/>
              <a:t>batch</a:t>
            </a:r>
            <a:endParaRPr lang="es-MX" dirty="0"/>
          </a:p>
          <a:p>
            <a:endParaRPr lang="es-MX" dirty="0"/>
          </a:p>
          <a:p>
            <a:r>
              <a:rPr lang="es-MX" dirty="0"/>
              <a:t>FILE=</a:t>
            </a:r>
            <a:r>
              <a:rPr lang="es-MX" dirty="0" err="1"/>
              <a:t>agua_single_point</a:t>
            </a:r>
            <a:r>
              <a:rPr lang="es-MX" dirty="0"/>
              <a:t>                              </a:t>
            </a:r>
          </a:p>
          <a:p>
            <a:r>
              <a:rPr lang="es-MX" dirty="0"/>
              <a:t>TMP_DIR=/</a:t>
            </a:r>
            <a:r>
              <a:rPr lang="es-MX" dirty="0" err="1"/>
              <a:t>tmp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491133" y="539388"/>
            <a:ext cx="156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orca-3.0.0.pbs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3635896" y="4715271"/>
            <a:ext cx="177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Encola el trabajo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216024" y="5370984"/>
            <a:ext cx="8820472" cy="1298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16024" y="5315724"/>
            <a:ext cx="8927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66FF33"/>
                </a:solidFill>
              </a:rPr>
              <a:t>$</a:t>
            </a:r>
            <a:r>
              <a:rPr lang="es-MX" dirty="0" err="1" smtClean="0">
                <a:solidFill>
                  <a:srgbClr val="66FF33"/>
                </a:solidFill>
              </a:rPr>
              <a:t>qstat</a:t>
            </a:r>
            <a:r>
              <a:rPr lang="es-MX" dirty="0" smtClean="0">
                <a:solidFill>
                  <a:srgbClr val="66FF33"/>
                </a:solidFill>
              </a:rPr>
              <a:t>  -a</a:t>
            </a:r>
          </a:p>
          <a:p>
            <a:r>
              <a:rPr lang="es-MX" sz="1200" dirty="0" err="1">
                <a:solidFill>
                  <a:srgbClr val="66FF33"/>
                </a:solidFill>
              </a:rPr>
              <a:t>pople</a:t>
            </a:r>
            <a:r>
              <a:rPr lang="es-MX" sz="1200" dirty="0">
                <a:solidFill>
                  <a:srgbClr val="66FF33"/>
                </a:solidFill>
              </a:rPr>
              <a:t>: </a:t>
            </a:r>
          </a:p>
          <a:p>
            <a:r>
              <a:rPr lang="es-MX" sz="1200" dirty="0">
                <a:solidFill>
                  <a:srgbClr val="66FF33"/>
                </a:solidFill>
              </a:rPr>
              <a:t>                                                                         </a:t>
            </a:r>
            <a:r>
              <a:rPr lang="es-MX" sz="1200" dirty="0" err="1">
                <a:solidFill>
                  <a:srgbClr val="66FF33"/>
                </a:solidFill>
              </a:rPr>
              <a:t>Req'd</a:t>
            </a:r>
            <a:r>
              <a:rPr lang="es-MX" sz="1200" dirty="0">
                <a:solidFill>
                  <a:srgbClr val="66FF33"/>
                </a:solidFill>
              </a:rPr>
              <a:t>  </a:t>
            </a:r>
            <a:r>
              <a:rPr lang="es-MX" sz="1200" dirty="0" err="1">
                <a:solidFill>
                  <a:srgbClr val="66FF33"/>
                </a:solidFill>
              </a:rPr>
              <a:t>Req'd</a:t>
            </a:r>
            <a:r>
              <a:rPr lang="es-MX" sz="1200" dirty="0">
                <a:solidFill>
                  <a:srgbClr val="66FF33"/>
                </a:solidFill>
              </a:rPr>
              <a:t>   </a:t>
            </a:r>
            <a:r>
              <a:rPr lang="es-MX" sz="1200" dirty="0" err="1">
                <a:solidFill>
                  <a:srgbClr val="66FF33"/>
                </a:solidFill>
              </a:rPr>
              <a:t>Elap</a:t>
            </a:r>
            <a:endParaRPr lang="es-MX" sz="1200" dirty="0">
              <a:solidFill>
                <a:srgbClr val="66FF33"/>
              </a:solidFill>
            </a:endParaRPr>
          </a:p>
          <a:p>
            <a:r>
              <a:rPr lang="es-MX" sz="1200" dirty="0">
                <a:solidFill>
                  <a:srgbClr val="66FF33"/>
                </a:solidFill>
              </a:rPr>
              <a:t>Job ID              </a:t>
            </a:r>
            <a:r>
              <a:rPr lang="es-MX" sz="1200" dirty="0" smtClean="0">
                <a:solidFill>
                  <a:srgbClr val="66FF33"/>
                </a:solidFill>
              </a:rPr>
              <a:t>     </a:t>
            </a:r>
            <a:r>
              <a:rPr lang="es-MX" sz="1200" dirty="0" err="1">
                <a:solidFill>
                  <a:srgbClr val="66FF33"/>
                </a:solidFill>
              </a:rPr>
              <a:t>Username</a:t>
            </a:r>
            <a:r>
              <a:rPr lang="es-MX" sz="1200" dirty="0">
                <a:solidFill>
                  <a:srgbClr val="66FF33"/>
                </a:solidFill>
              </a:rPr>
              <a:t>    </a:t>
            </a:r>
            <a:r>
              <a:rPr lang="es-MX" sz="1200" dirty="0" err="1">
                <a:solidFill>
                  <a:srgbClr val="66FF33"/>
                </a:solidFill>
              </a:rPr>
              <a:t>Queue</a:t>
            </a:r>
            <a:r>
              <a:rPr lang="es-MX" sz="1200" dirty="0">
                <a:solidFill>
                  <a:srgbClr val="66FF33"/>
                </a:solidFill>
              </a:rPr>
              <a:t>    </a:t>
            </a:r>
            <a:r>
              <a:rPr lang="es-MX" sz="1200" dirty="0" err="1">
                <a:solidFill>
                  <a:srgbClr val="66FF33"/>
                </a:solidFill>
              </a:rPr>
              <a:t>Jobname</a:t>
            </a:r>
            <a:r>
              <a:rPr lang="es-MX" sz="1200" dirty="0">
                <a:solidFill>
                  <a:srgbClr val="66FF33"/>
                </a:solidFill>
              </a:rPr>
              <a:t>          </a:t>
            </a:r>
            <a:r>
              <a:rPr lang="es-MX" sz="1200" dirty="0" err="1">
                <a:solidFill>
                  <a:srgbClr val="66FF33"/>
                </a:solidFill>
              </a:rPr>
              <a:t>SessID</a:t>
            </a:r>
            <a:r>
              <a:rPr lang="es-MX" sz="1200" dirty="0">
                <a:solidFill>
                  <a:srgbClr val="66FF33"/>
                </a:solidFill>
              </a:rPr>
              <a:t> NDS   TSK    </a:t>
            </a:r>
            <a:r>
              <a:rPr lang="es-MX" sz="1200" dirty="0" err="1">
                <a:solidFill>
                  <a:srgbClr val="66FF33"/>
                </a:solidFill>
              </a:rPr>
              <a:t>Memory</a:t>
            </a:r>
            <a:r>
              <a:rPr lang="es-MX" sz="1200" dirty="0">
                <a:solidFill>
                  <a:srgbClr val="66FF33"/>
                </a:solidFill>
              </a:rPr>
              <a:t> Time </a:t>
            </a:r>
            <a:r>
              <a:rPr lang="es-MX" sz="1200" dirty="0" smtClean="0">
                <a:solidFill>
                  <a:srgbClr val="66FF33"/>
                </a:solidFill>
              </a:rPr>
              <a:t>  </a:t>
            </a:r>
            <a:r>
              <a:rPr lang="es-MX" sz="1200" dirty="0">
                <a:solidFill>
                  <a:srgbClr val="66FF33"/>
                </a:solidFill>
              </a:rPr>
              <a:t>S Time</a:t>
            </a:r>
          </a:p>
          <a:p>
            <a:r>
              <a:rPr lang="es-MX" sz="1200" dirty="0">
                <a:solidFill>
                  <a:srgbClr val="66FF33"/>
                </a:solidFill>
              </a:rPr>
              <a:t>-------------------- </a:t>
            </a:r>
            <a:r>
              <a:rPr lang="es-MX" sz="1200" dirty="0" smtClean="0">
                <a:solidFill>
                  <a:srgbClr val="66FF33"/>
                </a:solidFill>
              </a:rPr>
              <a:t>  -----------         --------    ----------------     ------      ----- </a:t>
            </a:r>
            <a:r>
              <a:rPr lang="es-MX" sz="1200" dirty="0">
                <a:solidFill>
                  <a:srgbClr val="66FF33"/>
                </a:solidFill>
              </a:rPr>
              <a:t>------ </a:t>
            </a:r>
            <a:r>
              <a:rPr lang="es-MX" sz="1200" dirty="0" smtClean="0">
                <a:solidFill>
                  <a:srgbClr val="66FF33"/>
                </a:solidFill>
              </a:rPr>
              <a:t>   ------        -----      -  -----</a:t>
            </a:r>
            <a:endParaRPr lang="es-MX" sz="1200" dirty="0">
              <a:solidFill>
                <a:srgbClr val="66FF33"/>
              </a:solidFill>
            </a:endParaRPr>
          </a:p>
          <a:p>
            <a:r>
              <a:rPr lang="es-MX" sz="1200" dirty="0">
                <a:solidFill>
                  <a:srgbClr val="66FF33"/>
                </a:solidFill>
              </a:rPr>
              <a:t>129.pople            </a:t>
            </a:r>
            <a:r>
              <a:rPr lang="es-MX" sz="1200" dirty="0" err="1">
                <a:solidFill>
                  <a:srgbClr val="66FF33"/>
                </a:solidFill>
              </a:rPr>
              <a:t>oscolv</a:t>
            </a:r>
            <a:r>
              <a:rPr lang="es-MX" sz="1200" dirty="0">
                <a:solidFill>
                  <a:srgbClr val="66FF33"/>
                </a:solidFill>
              </a:rPr>
              <a:t>      </a:t>
            </a:r>
            <a:r>
              <a:rPr lang="es-MX" sz="1200" dirty="0" smtClean="0">
                <a:solidFill>
                  <a:srgbClr val="66FF33"/>
                </a:solidFill>
              </a:rPr>
              <a:t>      </a:t>
            </a:r>
            <a:r>
              <a:rPr lang="es-MX" sz="1200" dirty="0" err="1" smtClean="0">
                <a:solidFill>
                  <a:srgbClr val="66FF33"/>
                </a:solidFill>
              </a:rPr>
              <a:t>batch</a:t>
            </a:r>
            <a:r>
              <a:rPr lang="es-MX" sz="1200" dirty="0" smtClean="0">
                <a:solidFill>
                  <a:srgbClr val="66FF33"/>
                </a:solidFill>
              </a:rPr>
              <a:t>      </a:t>
            </a:r>
            <a:r>
              <a:rPr lang="es-MX" sz="1200" dirty="0" err="1" smtClean="0">
                <a:solidFill>
                  <a:srgbClr val="66FF33"/>
                </a:solidFill>
              </a:rPr>
              <a:t>agua_sp</a:t>
            </a:r>
            <a:r>
              <a:rPr lang="es-MX" sz="1200" dirty="0" smtClean="0">
                <a:solidFill>
                  <a:srgbClr val="66FF33"/>
                </a:solidFill>
              </a:rPr>
              <a:t>          42438    1           8         </a:t>
            </a:r>
            <a:r>
              <a:rPr lang="es-MX" sz="1200" dirty="0">
                <a:solidFill>
                  <a:srgbClr val="66FF33"/>
                </a:solidFill>
              </a:rPr>
              <a:t>--  </a:t>
            </a:r>
            <a:r>
              <a:rPr lang="es-MX" sz="1200" dirty="0" smtClean="0">
                <a:solidFill>
                  <a:srgbClr val="66FF33"/>
                </a:solidFill>
              </a:rPr>
              <a:t>      8760</a:t>
            </a:r>
            <a:r>
              <a:rPr lang="es-MX" sz="1200" dirty="0">
                <a:solidFill>
                  <a:srgbClr val="66FF33"/>
                </a:solidFill>
              </a:rPr>
              <a:t>: </a:t>
            </a:r>
            <a:r>
              <a:rPr lang="es-MX" sz="1200" dirty="0" smtClean="0">
                <a:solidFill>
                  <a:srgbClr val="66FF33"/>
                </a:solidFill>
              </a:rPr>
              <a:t> R   </a:t>
            </a:r>
            <a:r>
              <a:rPr lang="es-MX" sz="1200" dirty="0">
                <a:solidFill>
                  <a:srgbClr val="66FF33"/>
                </a:solidFill>
              </a:rPr>
              <a:t>-- </a:t>
            </a:r>
            <a:endParaRPr lang="es-MX" sz="1200" dirty="0" smtClean="0">
              <a:solidFill>
                <a:srgbClr val="66FF33"/>
              </a:solidFill>
            </a:endParaRPr>
          </a:p>
          <a:p>
            <a:endParaRPr lang="es-MX" dirty="0">
              <a:solidFill>
                <a:srgbClr val="66FF33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00400" y="5373216"/>
            <a:ext cx="426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Identifica los procesos que están corriendo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ENCOLAR TRABAJO QSUB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751204" y="380560"/>
            <a:ext cx="26673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/>
              <a:t>La carpeta /</a:t>
            </a:r>
            <a:r>
              <a:rPr lang="es-MX" sz="3000" dirty="0" err="1" smtClean="0"/>
              <a:t>tmp</a:t>
            </a:r>
            <a:endParaRPr lang="es-MX" sz="3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ENCOLADOR PBS</a:t>
            </a:r>
            <a:endParaRPr lang="es-MX" sz="1000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55576" y="1138535"/>
            <a:ext cx="817198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¡</a:t>
            </a:r>
            <a:r>
              <a:rPr lang="es-MX" b="1" dirty="0" smtClean="0">
                <a:solidFill>
                  <a:srgbClr val="FF0000"/>
                </a:solidFill>
              </a:rPr>
              <a:t>IMPORTANTE!  </a:t>
            </a:r>
            <a:r>
              <a:rPr lang="es-MX" dirty="0" smtClean="0"/>
              <a:t>Todo cálculo se debe encolar y usar la carpeta /</a:t>
            </a:r>
            <a:r>
              <a:rPr lang="es-MX" dirty="0" err="1" smtClean="0"/>
              <a:t>tmp</a:t>
            </a:r>
            <a:r>
              <a:rPr lang="es-MX" dirty="0" smtClean="0"/>
              <a:t> como </a:t>
            </a:r>
            <a:r>
              <a:rPr lang="es-MX" dirty="0" err="1" smtClean="0"/>
              <a:t>scratch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¿Por qué? Para no saturar los discos duros donde está instalado el sistema operativo</a:t>
            </a:r>
          </a:p>
          <a:p>
            <a:endParaRPr lang="es-MX" dirty="0"/>
          </a:p>
          <a:p>
            <a:r>
              <a:rPr lang="es-MX" dirty="0" smtClean="0"/>
              <a:t>El encolador genera una carpeta temporal para cada cálculo:</a:t>
            </a:r>
          </a:p>
          <a:p>
            <a:endParaRPr lang="es-MX" dirty="0"/>
          </a:p>
          <a:p>
            <a:r>
              <a:rPr lang="es-MX" dirty="0" smtClean="0">
                <a:solidFill>
                  <a:srgbClr val="0070C0"/>
                </a:solidFill>
              </a:rPr>
              <a:t>/</a:t>
            </a:r>
            <a:r>
              <a:rPr lang="es-MX" dirty="0" err="1" smtClean="0">
                <a:solidFill>
                  <a:srgbClr val="0070C0"/>
                </a:solidFill>
              </a:rPr>
              <a:t>tmp</a:t>
            </a:r>
            <a:r>
              <a:rPr lang="es-MX" dirty="0">
                <a:solidFill>
                  <a:srgbClr val="0070C0"/>
                </a:solidFill>
              </a:rPr>
              <a:t>/$USER/$</a:t>
            </a:r>
            <a:r>
              <a:rPr lang="es-MX" dirty="0" smtClean="0">
                <a:solidFill>
                  <a:srgbClr val="0070C0"/>
                </a:solidFill>
              </a:rPr>
              <a:t>PBS_JOBID</a:t>
            </a:r>
          </a:p>
          <a:p>
            <a:endParaRPr lang="es-MX" dirty="0"/>
          </a:p>
          <a:p>
            <a:r>
              <a:rPr lang="es-MX" dirty="0" smtClean="0"/>
              <a:t>En la carpeta actual de trabajo se genera un </a:t>
            </a:r>
            <a:r>
              <a:rPr lang="es-MX" dirty="0"/>
              <a:t>archivo </a:t>
            </a:r>
            <a:r>
              <a:rPr lang="es-MX" b="1" dirty="0" err="1" smtClean="0">
                <a:solidFill>
                  <a:srgbClr val="0070C0"/>
                </a:solidFill>
              </a:rPr>
              <a:t>dir_temporal</a:t>
            </a:r>
            <a:r>
              <a:rPr lang="es-MX" dirty="0">
                <a:solidFill>
                  <a:srgbClr val="0070C0"/>
                </a:solidFill>
              </a:rPr>
              <a:t> </a:t>
            </a:r>
            <a:r>
              <a:rPr lang="es-MX" dirty="0" smtClean="0"/>
              <a:t>con la información </a:t>
            </a:r>
          </a:p>
          <a:p>
            <a:r>
              <a:rPr lang="es-MX" dirty="0"/>
              <a:t>d</a:t>
            </a:r>
            <a:r>
              <a:rPr lang="es-MX" dirty="0" smtClean="0"/>
              <a:t>el cálculo:</a:t>
            </a:r>
          </a:p>
          <a:p>
            <a:endParaRPr lang="es-MX" dirty="0"/>
          </a:p>
          <a:p>
            <a:r>
              <a:rPr lang="es-MX" dirty="0" smtClean="0"/>
              <a:t>Para conocer dónde se está ejecutando: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0593"/>
            <a:ext cx="8861551" cy="97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47864" y="5987652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$USER=</a:t>
            </a:r>
            <a:r>
              <a:rPr lang="es-MX" dirty="0" err="1" smtClean="0"/>
              <a:t>oscolv</a:t>
            </a:r>
            <a:endParaRPr lang="es-MX" dirty="0" smtClean="0"/>
          </a:p>
          <a:p>
            <a:r>
              <a:rPr lang="es-MX" dirty="0" smtClean="0"/>
              <a:t>$PBS_JOBID=130.pople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90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70"/>
            <a:ext cx="4464496" cy="181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464496" cy="22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43767"/>
            <a:ext cx="4464496" cy="242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877592" y="4481506"/>
            <a:ext cx="1142680" cy="32485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 de flecha"/>
          <p:cNvCxnSpPr>
            <a:endCxn id="7" idx="3"/>
          </p:cNvCxnSpPr>
          <p:nvPr/>
        </p:nvCxnSpPr>
        <p:spPr>
          <a:xfrm flipH="1">
            <a:off x="3771337" y="4714850"/>
            <a:ext cx="2097805" cy="113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283348" y="4643931"/>
            <a:ext cx="24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Energía Total en </a:t>
            </a:r>
            <a:r>
              <a:rPr lang="es-MX" b="1" dirty="0" err="1" smtClean="0">
                <a:solidFill>
                  <a:srgbClr val="FF0000"/>
                </a:solidFill>
              </a:rPr>
              <a:t>Hartree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5630" y="980728"/>
            <a:ext cx="2257285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¿Convergió el SCF?</a:t>
            </a:r>
          </a:p>
          <a:p>
            <a:endParaRPr lang="es-MX" b="1" dirty="0"/>
          </a:p>
          <a:p>
            <a:r>
              <a:rPr lang="es-MX" b="1" dirty="0" smtClean="0"/>
              <a:t>/CONVERGED</a:t>
            </a:r>
          </a:p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¿Energía Final?</a:t>
            </a:r>
          </a:p>
          <a:p>
            <a:endParaRPr lang="es-MX" b="1" dirty="0"/>
          </a:p>
          <a:p>
            <a:r>
              <a:rPr lang="es-MX" b="1" dirty="0" smtClean="0"/>
              <a:t>/Total </a:t>
            </a:r>
            <a:r>
              <a:rPr lang="es-MX" b="1" dirty="0" err="1" smtClean="0"/>
              <a:t>Energy</a:t>
            </a:r>
            <a:endParaRPr lang="es-MX" b="1" dirty="0" smtClean="0"/>
          </a:p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¿Terminó Normal?</a:t>
            </a:r>
          </a:p>
          <a:p>
            <a:endParaRPr lang="es-MX" b="1" dirty="0"/>
          </a:p>
          <a:p>
            <a:r>
              <a:rPr lang="es-MX" b="1" dirty="0" smtClean="0"/>
              <a:t>/NORMALLY</a:t>
            </a:r>
            <a:endParaRPr lang="es-MX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2" y="332656"/>
            <a:ext cx="2743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PRIMER CÁLCULO: SINGLE POINT AGUA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5063" y="310470"/>
            <a:ext cx="5738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Para visualizar los orbitales moleculares usamos el archivo: </a:t>
            </a:r>
          </a:p>
          <a:p>
            <a:r>
              <a:rPr lang="es-MX" b="1" dirty="0" err="1" smtClean="0"/>
              <a:t>agua_single_point.molden</a:t>
            </a:r>
            <a:endParaRPr lang="es-MX" b="1" dirty="0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12275"/>
            <a:ext cx="153748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1951"/>
            <a:ext cx="158751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9255"/>
            <a:ext cx="1653184" cy="10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22" y="1949255"/>
            <a:ext cx="149165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6124"/>
            <a:ext cx="107009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64" y="1926124"/>
            <a:ext cx="143368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71" y="3677331"/>
            <a:ext cx="1416716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46" y="3642006"/>
            <a:ext cx="146041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8" y="3615658"/>
            <a:ext cx="162514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28" y="1155447"/>
            <a:ext cx="6223678" cy="27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605634" y="155679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HOMO</a:t>
            </a:r>
            <a:endParaRPr lang="es-MX" dirty="0"/>
          </a:p>
        </p:txBody>
      </p:sp>
      <p:sp>
        <p:nvSpPr>
          <p:cNvPr id="32" name="31 Rectángulo"/>
          <p:cNvSpPr/>
          <p:nvPr/>
        </p:nvSpPr>
        <p:spPr>
          <a:xfrm>
            <a:off x="1193778" y="4948546"/>
            <a:ext cx="784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LUMO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055062" y="5445224"/>
            <a:ext cx="6563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El programa </a:t>
            </a:r>
            <a:r>
              <a:rPr lang="es-MX" b="1" dirty="0" err="1" smtClean="0"/>
              <a:t>chemcraft</a:t>
            </a:r>
            <a:r>
              <a:rPr lang="es-MX" dirty="0" smtClean="0"/>
              <a:t> puede visualizar los orbitales de molden, tiene una versión de prueba de 180 días</a:t>
            </a:r>
          </a:p>
          <a:p>
            <a:pPr algn="ctr"/>
            <a:r>
              <a:rPr lang="es-MX" dirty="0">
                <a:hlinkClick r:id="rId12"/>
              </a:rPr>
              <a:t>http://www.chemcraftprog.com/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ORBITALES MOLECULARES CHEMCRAFT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63888" y="310469"/>
            <a:ext cx="18504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 err="1" smtClean="0"/>
              <a:t>ChemCraft</a:t>
            </a:r>
            <a:r>
              <a:rPr lang="es-MX" sz="2200" b="1" dirty="0" smtClean="0"/>
              <a:t> 1.7</a:t>
            </a:r>
            <a:endParaRPr lang="es-MX" sz="2200" b="1" dirty="0"/>
          </a:p>
        </p:txBody>
      </p:sp>
      <p:sp>
        <p:nvSpPr>
          <p:cNvPr id="5" name="4 Rectángulo"/>
          <p:cNvSpPr/>
          <p:nvPr/>
        </p:nvSpPr>
        <p:spPr>
          <a:xfrm>
            <a:off x="2483768" y="980728"/>
            <a:ext cx="42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FILE </a:t>
            </a:r>
            <a:r>
              <a:rPr lang="es-MX" dirty="0" smtClean="0">
                <a:sym typeface="Wingdings" pitchFamily="2" charset="2"/>
              </a:rPr>
              <a:t> OPEN  </a:t>
            </a:r>
            <a:r>
              <a:rPr lang="es-MX" dirty="0" err="1" smtClean="0">
                <a:sym typeface="Wingdings" pitchFamily="2" charset="2"/>
              </a:rPr>
              <a:t>agua_single_point.molden</a:t>
            </a: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2123728" y="1502460"/>
            <a:ext cx="5299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TOOLS </a:t>
            </a:r>
            <a:r>
              <a:rPr lang="es-MX" dirty="0" smtClean="0">
                <a:sym typeface="Wingdings" pitchFamily="2" charset="2"/>
              </a:rPr>
              <a:t> ORBITALS  RENDER MOLECULAR ORBITALS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8" y="2060848"/>
            <a:ext cx="5614683" cy="31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Elipse"/>
          <p:cNvSpPr/>
          <p:nvPr/>
        </p:nvSpPr>
        <p:spPr>
          <a:xfrm>
            <a:off x="1763688" y="2204864"/>
            <a:ext cx="1142680" cy="32485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335028" y="2529714"/>
            <a:ext cx="292756" cy="2915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680208" y="5442000"/>
            <a:ext cx="6186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SINGLE POINT 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dirty="0" smtClean="0">
                <a:sym typeface="Wingdings" pitchFamily="2" charset="2"/>
              </a:rPr>
              <a:t>ALPHA MOLECULAR ORBITAL 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dirty="0" smtClean="0">
                <a:sym typeface="Wingdings" pitchFamily="2" charset="2"/>
              </a:rPr>
              <a:t>ISOSURFACE</a:t>
            </a:r>
          </a:p>
          <a:p>
            <a:r>
              <a:rPr lang="es-MX" dirty="0">
                <a:sym typeface="Wingdings" pitchFamily="2" charset="2"/>
              </a:rPr>
              <a:t> </a:t>
            </a:r>
            <a:r>
              <a:rPr lang="es-MX" dirty="0" smtClean="0">
                <a:sym typeface="Wingdings" pitchFamily="2" charset="2"/>
              </a:rPr>
              <a:t>                                                                                        BOTH SIGNED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ORBITALES MOLECULARES ARCHIVO MOLDEN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63888" y="310469"/>
            <a:ext cx="2800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 err="1" smtClean="0"/>
              <a:t>wxMacMolPlt</a:t>
            </a:r>
            <a:r>
              <a:rPr lang="es-MX" sz="2200" b="1" dirty="0" smtClean="0"/>
              <a:t> (v7.4.3)</a:t>
            </a:r>
            <a:endParaRPr lang="es-MX" sz="2200" b="1" dirty="0"/>
          </a:p>
        </p:txBody>
      </p:sp>
      <p:sp>
        <p:nvSpPr>
          <p:cNvPr id="5" name="4 Rectángulo"/>
          <p:cNvSpPr/>
          <p:nvPr/>
        </p:nvSpPr>
        <p:spPr>
          <a:xfrm>
            <a:off x="2483768" y="980728"/>
            <a:ext cx="42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FILE </a:t>
            </a:r>
            <a:r>
              <a:rPr lang="es-MX" dirty="0" smtClean="0">
                <a:sym typeface="Wingdings" pitchFamily="2" charset="2"/>
              </a:rPr>
              <a:t> OPEN  </a:t>
            </a:r>
            <a:r>
              <a:rPr lang="es-MX" dirty="0" err="1" smtClean="0">
                <a:sym typeface="Wingdings" pitchFamily="2" charset="2"/>
              </a:rPr>
              <a:t>agua_single_point.molden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9" y="1350060"/>
            <a:ext cx="8048143" cy="452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04251" y="6023913"/>
            <a:ext cx="412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SUBWINDOW </a:t>
            </a:r>
            <a:r>
              <a:rPr lang="es-MX" dirty="0" smtClean="0">
                <a:sym typeface="Wingdings" pitchFamily="2" charset="2"/>
              </a:rPr>
              <a:t> SURFACES 3D ORBITAL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ORBITALES MOLECULARES </a:t>
            </a:r>
            <a:r>
              <a:rPr lang="es-MX" sz="1000" dirty="0" err="1" smtClean="0">
                <a:solidFill>
                  <a:schemeClr val="bg1"/>
                </a:solidFill>
              </a:rPr>
              <a:t>wxMacMolPlt</a:t>
            </a:r>
            <a:r>
              <a:rPr lang="es-MX" sz="1000" dirty="0" smtClean="0">
                <a:solidFill>
                  <a:schemeClr val="bg1"/>
                </a:solidFill>
              </a:rPr>
              <a:t> 7.4.3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67597" y="307039"/>
            <a:ext cx="6480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200" b="1" dirty="0" smtClean="0"/>
              <a:t>Funcionales de la densidad</a:t>
            </a:r>
          </a:p>
          <a:p>
            <a:r>
              <a:rPr lang="es-MX" sz="2200" b="1" dirty="0" smtClean="0"/>
              <a:t>La energía es una funcional de la densidad electrónica</a:t>
            </a:r>
            <a:endParaRPr lang="es-MX" sz="2200" b="1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08184"/>
              </p:ext>
            </p:extLst>
          </p:nvPr>
        </p:nvGraphicFramePr>
        <p:xfrm>
          <a:off x="488950" y="1144017"/>
          <a:ext cx="823753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" name="Equation" r:id="rId3" imgW="3492360" imgH="939600" progId="Equation.DSMT4">
                  <p:embed/>
                </p:oleObj>
              </mc:Choice>
              <mc:Fallback>
                <p:oleObj name="Equation" r:id="rId3" imgW="3492360" imgH="93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144017"/>
                        <a:ext cx="8237538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30612"/>
              </p:ext>
            </p:extLst>
          </p:nvPr>
        </p:nvGraphicFramePr>
        <p:xfrm>
          <a:off x="207963" y="3933825"/>
          <a:ext cx="8851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" name="Equation" r:id="rId5" imgW="3898800" imgH="469800" progId="Equation.DSMT4">
                  <p:embed/>
                </p:oleObj>
              </mc:Choice>
              <mc:Fallback>
                <p:oleObj name="Equation" r:id="rId5" imgW="38988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3933825"/>
                        <a:ext cx="8851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04435"/>
              </p:ext>
            </p:extLst>
          </p:nvPr>
        </p:nvGraphicFramePr>
        <p:xfrm>
          <a:off x="2843808" y="5229200"/>
          <a:ext cx="401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6" name="Ecuación" r:id="rId7" imgW="1803400" imgH="444500" progId="Equation.3">
                  <p:embed/>
                </p:oleObj>
              </mc:Choice>
              <mc:Fallback>
                <p:oleObj name="Ecuación" r:id="rId7" imgW="18034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229200"/>
                        <a:ext cx="4013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395536" y="361366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Para determinar la energía se emplean los orbitales moleculares ocupados…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FUNCIONALES DE LA DENSIDAD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63081" y="1268760"/>
            <a:ext cx="48983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900" dirty="0" smtClean="0"/>
              <a:t>Las propiedades de las moléculas dependen de:</a:t>
            </a:r>
          </a:p>
          <a:p>
            <a:endParaRPr lang="es-MX" sz="19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s-MX" sz="1900" dirty="0" smtClean="0"/>
              <a:t>Dónde se encuentran los núcleos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MX" sz="1900" dirty="0" smtClean="0"/>
              <a:t>Dónde se localizan los electrones</a:t>
            </a:r>
            <a:endParaRPr lang="es-MX" sz="1900" dirty="0"/>
          </a:p>
        </p:txBody>
      </p:sp>
      <p:sp>
        <p:nvSpPr>
          <p:cNvPr id="3" name="2 Flecha abajo"/>
          <p:cNvSpPr/>
          <p:nvPr/>
        </p:nvSpPr>
        <p:spPr>
          <a:xfrm>
            <a:off x="4508343" y="2996952"/>
            <a:ext cx="432048" cy="93610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979712" y="4273788"/>
            <a:ext cx="66967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1900" dirty="0" smtClean="0"/>
              <a:t>Dinámica de los electrones: Ecuación de Schrödinger (</a:t>
            </a:r>
            <a:r>
              <a:rPr lang="es-MX" sz="1900" dirty="0" err="1" smtClean="0"/>
              <a:t>Dirac</a:t>
            </a:r>
            <a:r>
              <a:rPr lang="es-MX" sz="19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900" dirty="0" smtClean="0"/>
              <a:t>Ley de Coulomb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900" dirty="0" smtClean="0"/>
              <a:t>Principio de exclusión de Pauli</a:t>
            </a:r>
            <a:endParaRPr lang="es-MX" sz="1900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847090" y="4409797"/>
            <a:ext cx="8837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00" dirty="0" smtClean="0">
                <a:solidFill>
                  <a:schemeClr val="bg1">
                    <a:lumMod val="65000"/>
                  </a:schemeClr>
                </a:solidFill>
              </a:rPr>
              <a:t>Marco </a:t>
            </a:r>
          </a:p>
          <a:p>
            <a:pPr algn="ctr"/>
            <a:r>
              <a:rPr lang="es-MX" sz="1900" dirty="0" smtClean="0">
                <a:solidFill>
                  <a:schemeClr val="bg1">
                    <a:lumMod val="65000"/>
                  </a:schemeClr>
                </a:solidFill>
              </a:rPr>
              <a:t>teórico</a:t>
            </a:r>
            <a:endParaRPr lang="es-MX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701473" y="1782896"/>
            <a:ext cx="11749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00" dirty="0" smtClean="0">
                <a:solidFill>
                  <a:schemeClr val="bg1">
                    <a:lumMod val="65000"/>
                  </a:schemeClr>
                </a:solidFill>
              </a:rPr>
              <a:t>Preguntas</a:t>
            </a:r>
          </a:p>
          <a:p>
            <a:pPr algn="ctr"/>
            <a:r>
              <a:rPr lang="es-MX" sz="1900" dirty="0" smtClean="0">
                <a:solidFill>
                  <a:schemeClr val="bg1">
                    <a:lumMod val="65000"/>
                  </a:schemeClr>
                </a:solidFill>
              </a:rPr>
              <a:t>químicas</a:t>
            </a:r>
            <a:endParaRPr lang="es-MX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POR QUÉ Y CÓMO CALCULAR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779838" y="1195982"/>
            <a:ext cx="1584325" cy="517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00">
                <a:latin typeface="Verdana" pitchFamily="34" charset="0"/>
              </a:rPr>
              <a:t>Se proponen </a:t>
            </a:r>
            <a:r>
              <a:rPr lang="en-US" sz="1300">
                <a:latin typeface="Verdana" pitchFamily="34" charset="0"/>
              </a:rPr>
              <a:t>{</a:t>
            </a:r>
            <a:r>
              <a:rPr lang="el-GR" sz="1300">
                <a:latin typeface="Verdana" pitchFamily="34" charset="0"/>
              </a:rPr>
              <a:t>φ</a:t>
            </a:r>
            <a:r>
              <a:rPr lang="es-MX" sz="1300">
                <a:latin typeface="Verdana" pitchFamily="34" charset="0"/>
              </a:rPr>
              <a:t>i</a:t>
            </a:r>
            <a:r>
              <a:rPr lang="en-US" sz="1300">
                <a:latin typeface="Verdana" pitchFamily="34" charset="0"/>
              </a:rPr>
              <a:t>} de inicio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572000" y="1700807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79933"/>
              </p:ext>
            </p:extLst>
          </p:nvPr>
        </p:nvGraphicFramePr>
        <p:xfrm>
          <a:off x="2627313" y="2708870"/>
          <a:ext cx="37449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8" name="Ecuación" r:id="rId3" imgW="2145960" imgH="444240" progId="Equation.3">
                  <p:embed/>
                </p:oleObj>
              </mc:Choice>
              <mc:Fallback>
                <p:oleObj name="Ecuación" r:id="rId3" imgW="2145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708870"/>
                        <a:ext cx="3744912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11413" y="2635845"/>
            <a:ext cx="4176712" cy="865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06444"/>
              </p:ext>
            </p:extLst>
          </p:nvPr>
        </p:nvGraphicFramePr>
        <p:xfrm>
          <a:off x="3348038" y="4042370"/>
          <a:ext cx="26590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9" name="Ecuación" r:id="rId5" imgW="1523880" imgH="431640" progId="Equation.3">
                  <p:embed/>
                </p:oleObj>
              </mc:Choice>
              <mc:Fallback>
                <p:oleObj name="Ecuación" r:id="rId5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042370"/>
                        <a:ext cx="26590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03575" y="4004270"/>
            <a:ext cx="2952750" cy="865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7136"/>
              </p:ext>
            </p:extLst>
          </p:nvPr>
        </p:nvGraphicFramePr>
        <p:xfrm>
          <a:off x="276225" y="5443538"/>
          <a:ext cx="8772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0" name="Equation" r:id="rId7" imgW="5790960" imgH="469800" progId="Equation.DSMT4">
                  <p:embed/>
                </p:oleObj>
              </mc:Choice>
              <mc:Fallback>
                <p:oleObj name="Equation" r:id="rId7" imgW="5790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5443538"/>
                        <a:ext cx="87725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5288" y="5444132"/>
            <a:ext cx="8569325" cy="865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72000" y="3501032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72000" y="4869457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91050"/>
              </p:ext>
            </p:extLst>
          </p:nvPr>
        </p:nvGraphicFramePr>
        <p:xfrm>
          <a:off x="5651500" y="1269007"/>
          <a:ext cx="990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" name="Ecuación" r:id="rId9" imgW="761760" imgH="279360" progId="Equation.3">
                  <p:embed/>
                </p:oleObj>
              </mc:Choice>
              <mc:Fallback>
                <p:oleObj name="Ecuación" r:id="rId9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9007"/>
                        <a:ext cx="990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64163" y="1484907"/>
            <a:ext cx="215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660772"/>
              </p:ext>
            </p:extLst>
          </p:nvPr>
        </p:nvGraphicFramePr>
        <p:xfrm>
          <a:off x="4716463" y="1916707"/>
          <a:ext cx="431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2" name="Ecuación" r:id="rId11" imgW="266400" imgH="228600" progId="Equation.3">
                  <p:embed/>
                </p:oleObj>
              </mc:Choice>
              <mc:Fallback>
                <p:oleObj name="Ecuación" r:id="rId11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707"/>
                        <a:ext cx="431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724525" y="2218332"/>
            <a:ext cx="259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>
                <a:latin typeface="Verdana" pitchFamily="34" charset="0"/>
              </a:rPr>
              <a:t>Forma Explícita desconocida</a:t>
            </a:r>
            <a:endParaRPr lang="es-ES" sz="1200">
              <a:latin typeface="Verdana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292725" y="2492970"/>
            <a:ext cx="2663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292725" y="2492970"/>
            <a:ext cx="0" cy="287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02535"/>
              </p:ext>
            </p:extLst>
          </p:nvPr>
        </p:nvGraphicFramePr>
        <p:xfrm>
          <a:off x="4716463" y="3572470"/>
          <a:ext cx="5540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3" name="Ecuación" r:id="rId13" imgW="342720" imgH="228600" progId="Equation.3">
                  <p:embed/>
                </p:oleObj>
              </mc:Choice>
              <mc:Fallback>
                <p:oleObj name="Ecuación" r:id="rId13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72470"/>
                        <a:ext cx="5540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81243"/>
              </p:ext>
            </p:extLst>
          </p:nvPr>
        </p:nvGraphicFramePr>
        <p:xfrm>
          <a:off x="4716463" y="5012332"/>
          <a:ext cx="28781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" name="Ecuación" r:id="rId15" imgW="1777680" imgH="228600" progId="Equation.3">
                  <p:embed/>
                </p:oleObj>
              </mc:Choice>
              <mc:Fallback>
                <p:oleObj name="Ecuación" r:id="rId15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12332"/>
                        <a:ext cx="28781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10401"/>
              </p:ext>
            </p:extLst>
          </p:nvPr>
        </p:nvGraphicFramePr>
        <p:xfrm>
          <a:off x="2339975" y="4869457"/>
          <a:ext cx="2016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5" name="Ecuación" r:id="rId17" imgW="1714320" imgH="469800" progId="Equation.3">
                  <p:embed/>
                </p:oleObj>
              </mc:Choice>
              <mc:Fallback>
                <p:oleObj name="Ecuación" r:id="rId17" imgW="1714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69457"/>
                        <a:ext cx="20161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1331913" y="5156795"/>
            <a:ext cx="863600" cy="0"/>
          </a:xfrm>
          <a:prstGeom prst="line">
            <a:avLst/>
          </a:prstGeom>
          <a:noFill/>
          <a:ln w="38100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1331913" y="2132607"/>
            <a:ext cx="0" cy="3024188"/>
          </a:xfrm>
          <a:prstGeom prst="line">
            <a:avLst/>
          </a:prstGeom>
          <a:noFill/>
          <a:ln w="38100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331913" y="2132607"/>
            <a:ext cx="3168650" cy="0"/>
          </a:xfrm>
          <a:prstGeom prst="line">
            <a:avLst/>
          </a:prstGeom>
          <a:noFill/>
          <a:ln w="38100" cap="rnd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2750010" y="332656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Aproximación de Kohn-Sham (KS)</a:t>
            </a:r>
            <a:endParaRPr lang="es-MX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APROXIMACIÓN KOHN-SHAM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3119857" y="332656"/>
            <a:ext cx="264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err="1" smtClean="0"/>
              <a:t>Resolution</a:t>
            </a:r>
            <a:r>
              <a:rPr lang="es-MX" b="1" dirty="0" smtClean="0"/>
              <a:t> of </a:t>
            </a:r>
            <a:r>
              <a:rPr lang="es-MX" b="1" dirty="0" err="1" smtClean="0"/>
              <a:t>Identity</a:t>
            </a:r>
            <a:r>
              <a:rPr lang="es-MX" b="1" dirty="0" smtClean="0"/>
              <a:t> (RI)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27584" y="980728"/>
            <a:ext cx="79669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ym typeface="Wingdings" pitchFamily="2" charset="2"/>
              </a:rPr>
              <a:t>La aproximación RI se emplea para hacer más rápido los cálculos DFT. </a:t>
            </a:r>
          </a:p>
          <a:p>
            <a:endParaRPr lang="es-MX" dirty="0">
              <a:sym typeface="Wingdings" pitchFamily="2" charset="2"/>
            </a:endParaRPr>
          </a:p>
          <a:p>
            <a:r>
              <a:rPr lang="es-MX" dirty="0" smtClean="0">
                <a:sym typeface="Wingdings" pitchFamily="2" charset="2"/>
              </a:rPr>
              <a:t>Brevemente: Las </a:t>
            </a:r>
            <a:r>
              <a:rPr lang="es-MX" b="1" dirty="0" smtClean="0">
                <a:solidFill>
                  <a:srgbClr val="002060"/>
                </a:solidFill>
                <a:sym typeface="Wingdings" pitchFamily="2" charset="2"/>
              </a:rPr>
              <a:t>distribuciones de carga </a:t>
            </a:r>
            <a:r>
              <a:rPr lang="es-MX" dirty="0" smtClean="0">
                <a:sym typeface="Wingdings" pitchFamily="2" charset="2"/>
              </a:rPr>
              <a:t>que surgen de los productos de funciones </a:t>
            </a:r>
          </a:p>
          <a:p>
            <a:pPr algn="just"/>
            <a:r>
              <a:rPr lang="es-MX" dirty="0" smtClean="0">
                <a:sym typeface="Wingdings" pitchFamily="2" charset="2"/>
              </a:rPr>
              <a:t>de base son aproximadas mediante una combinación lineal de </a:t>
            </a:r>
            <a:r>
              <a:rPr lang="es-MX" b="1" dirty="0" smtClean="0">
                <a:solidFill>
                  <a:srgbClr val="002060"/>
                </a:solidFill>
                <a:sym typeface="Wingdings" pitchFamily="2" charset="2"/>
              </a:rPr>
              <a:t>funciones auxiliares</a:t>
            </a:r>
            <a:r>
              <a:rPr lang="es-MX" dirty="0" smtClean="0">
                <a:sym typeface="Wingdings" pitchFamily="2" charset="2"/>
              </a:rPr>
              <a:t>.</a:t>
            </a:r>
          </a:p>
          <a:p>
            <a:endParaRPr lang="es-MX" dirty="0"/>
          </a:p>
        </p:txBody>
      </p:sp>
      <p:graphicFrame>
        <p:nvGraphicFramePr>
          <p:cNvPr id="28" name="2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56354"/>
              </p:ext>
            </p:extLst>
          </p:nvPr>
        </p:nvGraphicFramePr>
        <p:xfrm>
          <a:off x="2771800" y="2458610"/>
          <a:ext cx="3540294" cy="82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" name="Equation" r:id="rId3" imgW="1473120" imgH="342720" progId="Equation.DSMT4">
                  <p:embed/>
                </p:oleObj>
              </mc:Choice>
              <mc:Fallback>
                <p:oleObj name="Equation" r:id="rId3" imgW="1473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2458610"/>
                        <a:ext cx="3540294" cy="82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28 Rectángulo"/>
          <p:cNvSpPr/>
          <p:nvPr/>
        </p:nvSpPr>
        <p:spPr>
          <a:xfrm>
            <a:off x="1000830" y="3425167"/>
            <a:ext cx="735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ym typeface="Wingdings" pitchFamily="2" charset="2"/>
              </a:rPr>
              <a:t>Para determinar los coeficientes de expansión se emplea el siguiente criterio:</a:t>
            </a:r>
            <a:endParaRPr lang="es-MX" dirty="0"/>
          </a:p>
        </p:txBody>
      </p:sp>
      <p:graphicFrame>
        <p:nvGraphicFramePr>
          <p:cNvPr id="30" name="2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30241"/>
              </p:ext>
            </p:extLst>
          </p:nvPr>
        </p:nvGraphicFramePr>
        <p:xfrm>
          <a:off x="827584" y="4509120"/>
          <a:ext cx="4103521" cy="165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" name="Equation" r:id="rId5" imgW="2019240" imgH="812520" progId="Equation.DSMT4">
                  <p:embed/>
                </p:oleObj>
              </mc:Choice>
              <mc:Fallback>
                <p:oleObj name="Equation" r:id="rId5" imgW="2019240" imgH="812520" progId="Equation.DSMT4">
                  <p:embed/>
                  <p:pic>
                    <p:nvPicPr>
                      <p:cNvPr id="0" name="2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09120"/>
                        <a:ext cx="4103521" cy="1651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35307"/>
              </p:ext>
            </p:extLst>
          </p:nvPr>
        </p:nvGraphicFramePr>
        <p:xfrm>
          <a:off x="5744840" y="4437112"/>
          <a:ext cx="23177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" name="Equation" r:id="rId7" imgW="1091880" imgH="825480" progId="Equation.DSMT4">
                  <p:embed/>
                </p:oleObj>
              </mc:Choice>
              <mc:Fallback>
                <p:oleObj name="Equation" r:id="rId7" imgW="1091880" imgH="825480" progId="Equation.DSMT4">
                  <p:embed/>
                  <p:pic>
                    <p:nvPicPr>
                      <p:cNvPr id="0" name="2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840" y="4437112"/>
                        <a:ext cx="23177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APROXIMACIÓN RI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19857" y="332656"/>
            <a:ext cx="264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err="1" smtClean="0"/>
              <a:t>Resolution</a:t>
            </a:r>
            <a:r>
              <a:rPr lang="es-MX" b="1" dirty="0" smtClean="0"/>
              <a:t> of </a:t>
            </a:r>
            <a:r>
              <a:rPr lang="es-MX" b="1" dirty="0" err="1" smtClean="0"/>
              <a:t>Identity</a:t>
            </a:r>
            <a:r>
              <a:rPr lang="es-MX" b="1" dirty="0" smtClean="0"/>
              <a:t> (RI)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365779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ym typeface="Wingdings" pitchFamily="2" charset="2"/>
              </a:rPr>
              <a:t>Mientras que la energía de Coulomb:</a:t>
            </a:r>
          </a:p>
          <a:p>
            <a:endParaRPr lang="es-MX" dirty="0" smtClean="0">
              <a:sym typeface="Wingdings" pitchFamily="2" charset="2"/>
            </a:endParaRPr>
          </a:p>
          <a:p>
            <a:endParaRPr lang="es-MX" dirty="0">
              <a:sym typeface="Wingdings" pitchFamily="2" charset="2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31733"/>
              </p:ext>
            </p:extLst>
          </p:nvPr>
        </p:nvGraphicFramePr>
        <p:xfrm>
          <a:off x="827584" y="1473298"/>
          <a:ext cx="5184576" cy="219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" name="Equation" r:id="rId3" imgW="2666880" imgH="1130040" progId="Equation.DSMT4">
                  <p:embed/>
                </p:oleObj>
              </mc:Choice>
              <mc:Fallback>
                <p:oleObj name="Equation" r:id="rId3" imgW="266688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73298"/>
                        <a:ext cx="5184576" cy="219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113312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ym typeface="Wingdings" pitchFamily="2" charset="2"/>
              </a:rPr>
              <a:t>De esta manera una integral bielectrónica se transforma en:</a:t>
            </a:r>
          </a:p>
          <a:p>
            <a:endParaRPr lang="es-MX" dirty="0">
              <a:sym typeface="Wingdings" pitchFamily="2" charset="2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36750"/>
              </p:ext>
            </p:extLst>
          </p:nvPr>
        </p:nvGraphicFramePr>
        <p:xfrm>
          <a:off x="828754" y="4006821"/>
          <a:ext cx="364807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" name="Equation" r:id="rId5" imgW="1930320" imgH="1498320" progId="Equation.DSMT4">
                  <p:embed/>
                </p:oleObj>
              </mc:Choice>
              <mc:Fallback>
                <p:oleObj name="Equation" r:id="rId5" imgW="193032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754" y="4006821"/>
                        <a:ext cx="3648075" cy="283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62529"/>
              </p:ext>
            </p:extLst>
          </p:nvPr>
        </p:nvGraphicFramePr>
        <p:xfrm>
          <a:off x="4438717" y="5877272"/>
          <a:ext cx="4430353" cy="84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2" name="Equation" r:id="rId7" imgW="2476440" imgH="469800" progId="Equation.DSMT4">
                  <p:embed/>
                </p:oleObj>
              </mc:Choice>
              <mc:Fallback>
                <p:oleObj name="Equation" r:id="rId7" imgW="2476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717" y="5877272"/>
                        <a:ext cx="4430353" cy="84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APROXIMACIÓN RI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19857" y="332656"/>
            <a:ext cx="264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err="1" smtClean="0"/>
              <a:t>Resolution</a:t>
            </a:r>
            <a:r>
              <a:rPr lang="es-MX" b="1" dirty="0" smtClean="0"/>
              <a:t> of </a:t>
            </a:r>
            <a:r>
              <a:rPr lang="es-MX" b="1" dirty="0" err="1" smtClean="0"/>
              <a:t>Identity</a:t>
            </a:r>
            <a:r>
              <a:rPr lang="es-MX" b="1" dirty="0" smtClean="0"/>
              <a:t> (RI)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1052736"/>
            <a:ext cx="8795228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200" b="1" dirty="0" smtClean="0">
                <a:sym typeface="Wingdings" pitchFamily="2" charset="2"/>
              </a:rPr>
              <a:t>Para DFT puras, se recomienda usar la aproximación RI debido a que el</a:t>
            </a:r>
          </a:p>
          <a:p>
            <a:r>
              <a:rPr lang="es-MX" sz="2200" b="1" dirty="0" smtClean="0">
                <a:sym typeface="Wingdings" pitchFamily="2" charset="2"/>
              </a:rPr>
              <a:t>       error introducido es del orden del error de usar bases incompletas.</a:t>
            </a:r>
          </a:p>
          <a:p>
            <a:endParaRPr lang="es-MX" sz="2200" b="1" dirty="0">
              <a:sym typeface="Wingdings" pitchFamily="2" charset="2"/>
            </a:endParaRPr>
          </a:p>
          <a:p>
            <a:r>
              <a:rPr lang="es-MX" sz="2200" b="1" dirty="0" smtClean="0">
                <a:solidFill>
                  <a:srgbClr val="7030A0"/>
                </a:solidFill>
                <a:sym typeface="Wingdings" pitchFamily="2" charset="2"/>
              </a:rPr>
              <a:t>2. El almacenamiento de datos se reduce al pasar de cuatro índices en las </a:t>
            </a:r>
          </a:p>
          <a:p>
            <a:r>
              <a:rPr lang="es-MX" sz="2200" b="1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s-MX" sz="2200" b="1" dirty="0" smtClean="0">
                <a:solidFill>
                  <a:srgbClr val="7030A0"/>
                </a:solidFill>
                <a:sym typeface="Wingdings" pitchFamily="2" charset="2"/>
              </a:rPr>
              <a:t>   bielectrónicas a tres índices.</a:t>
            </a:r>
          </a:p>
          <a:p>
            <a:endParaRPr lang="es-MX" sz="2200" b="1" dirty="0">
              <a:sym typeface="Wingdings" pitchFamily="2" charset="2"/>
            </a:endParaRPr>
          </a:p>
          <a:p>
            <a:r>
              <a:rPr lang="es-MX" sz="2200" b="1" dirty="0" smtClean="0">
                <a:sym typeface="Wingdings" pitchFamily="2" charset="2"/>
              </a:rPr>
              <a:t>3. Si las funciones auxiliares son lo suficientemente grandes, el error </a:t>
            </a:r>
          </a:p>
          <a:p>
            <a:r>
              <a:rPr lang="es-MX" sz="2200" b="1" dirty="0">
                <a:sym typeface="Wingdings" pitchFamily="2" charset="2"/>
              </a:rPr>
              <a:t> </a:t>
            </a:r>
            <a:r>
              <a:rPr lang="es-MX" sz="2200" b="1" dirty="0" smtClean="0">
                <a:sym typeface="Wingdings" pitchFamily="2" charset="2"/>
              </a:rPr>
              <a:t>   introducido por la aproximación RI es despreciable, </a:t>
            </a:r>
            <a:r>
              <a:rPr lang="es-MX" sz="2200" b="1" dirty="0" smtClean="0">
                <a:solidFill>
                  <a:srgbClr val="FF0000"/>
                </a:solidFill>
                <a:sym typeface="Wingdings" pitchFamily="2" charset="2"/>
              </a:rPr>
              <a:t>pero…</a:t>
            </a:r>
          </a:p>
          <a:p>
            <a:endParaRPr lang="es-MX" sz="2200" b="1" dirty="0">
              <a:sym typeface="Wingdings" pitchFamily="2" charset="2"/>
            </a:endParaRPr>
          </a:p>
          <a:p>
            <a:r>
              <a:rPr lang="es-MX" sz="2200" b="1" dirty="0" smtClean="0">
                <a:solidFill>
                  <a:srgbClr val="7030A0"/>
                </a:solidFill>
                <a:sym typeface="Wingdings" pitchFamily="2" charset="2"/>
              </a:rPr>
              <a:t>4. Sólo comparar energías que fueron calculadas con las mismas </a:t>
            </a:r>
          </a:p>
          <a:p>
            <a:r>
              <a:rPr lang="es-MX" sz="2200" b="1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s-MX" sz="2200" b="1" dirty="0" smtClean="0">
                <a:solidFill>
                  <a:srgbClr val="7030A0"/>
                </a:solidFill>
                <a:sym typeface="Wingdings" pitchFamily="2" charset="2"/>
              </a:rPr>
              <a:t>   aproximaciones: con RI o sin RI.</a:t>
            </a:r>
          </a:p>
          <a:p>
            <a:endParaRPr lang="es-MX" sz="2200" b="1" dirty="0">
              <a:sym typeface="Wingdings" pitchFamily="2" charset="2"/>
            </a:endParaRPr>
          </a:p>
          <a:p>
            <a:r>
              <a:rPr lang="es-MX" sz="2200" b="1" dirty="0" smtClean="0">
                <a:sym typeface="Wingdings" pitchFamily="2" charset="2"/>
              </a:rPr>
              <a:t>5. Las funciones auxiliares se tomaron de </a:t>
            </a:r>
            <a:r>
              <a:rPr lang="es-MX" sz="2200" b="1" dirty="0" err="1" smtClean="0">
                <a:sym typeface="Wingdings" pitchFamily="2" charset="2"/>
              </a:rPr>
              <a:t>Turbomole</a:t>
            </a:r>
            <a:r>
              <a:rPr lang="es-MX" sz="2200" b="1" dirty="0" smtClean="0">
                <a:sym typeface="Wingdings" pitchFamily="2" charset="2"/>
              </a:rPr>
              <a:t>, no todas las bases </a:t>
            </a:r>
          </a:p>
          <a:p>
            <a:r>
              <a:rPr lang="es-MX" sz="2200" b="1" dirty="0">
                <a:sym typeface="Wingdings" pitchFamily="2" charset="2"/>
              </a:rPr>
              <a:t> </a:t>
            </a:r>
            <a:r>
              <a:rPr lang="es-MX" sz="2200" b="1" dirty="0" smtClean="0">
                <a:sym typeface="Wingdings" pitchFamily="2" charset="2"/>
              </a:rPr>
              <a:t>   cuentan con funciones auxiliares.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APROXIMACIÓN RI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1" y="788803"/>
            <a:ext cx="6448566" cy="341312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9512" y="-171400"/>
            <a:ext cx="8526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2. Single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. Molécula de agua con funciones auxiliares</a:t>
            </a:r>
          </a:p>
          <a:p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608852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! RKS PBE TZVP TZVP/J </a:t>
            </a:r>
            <a:r>
              <a:rPr lang="es-MX" sz="1600" dirty="0" err="1"/>
              <a:t>Direct</a:t>
            </a:r>
            <a:r>
              <a:rPr lang="es-MX" sz="1600" dirty="0"/>
              <a:t> </a:t>
            </a:r>
            <a:r>
              <a:rPr lang="es-MX" sz="1600" dirty="0" err="1"/>
              <a:t>TightSCF</a:t>
            </a:r>
            <a:r>
              <a:rPr lang="es-MX" sz="1600" dirty="0"/>
              <a:t> </a:t>
            </a:r>
            <a:r>
              <a:rPr lang="es-MX" sz="1600" dirty="0" err="1"/>
              <a:t>PModel</a:t>
            </a:r>
            <a:r>
              <a:rPr lang="es-MX" sz="1600" dirty="0"/>
              <a:t> </a:t>
            </a:r>
            <a:r>
              <a:rPr lang="es-MX" sz="1600" dirty="0" err="1"/>
              <a:t>UseSym</a:t>
            </a:r>
            <a:r>
              <a:rPr lang="es-MX" sz="1600" dirty="0"/>
              <a:t> </a:t>
            </a:r>
            <a:r>
              <a:rPr lang="es-MX" sz="1600" dirty="0" err="1"/>
              <a:t>XYZFile</a:t>
            </a:r>
            <a:endParaRPr lang="es-MX" sz="1600" dirty="0"/>
          </a:p>
          <a:p>
            <a:r>
              <a:rPr lang="es-MX" sz="1600" dirty="0"/>
              <a:t>! PAL8</a:t>
            </a:r>
          </a:p>
          <a:p>
            <a:endParaRPr lang="es-MX" sz="1600" dirty="0"/>
          </a:p>
          <a:p>
            <a:r>
              <a:rPr lang="es-MX" sz="1600" dirty="0"/>
              <a:t>%</a:t>
            </a:r>
            <a:r>
              <a:rPr lang="es-MX" sz="1600" dirty="0" err="1"/>
              <a:t>method</a:t>
            </a:r>
            <a:endParaRPr lang="es-MX" sz="1600" dirty="0"/>
          </a:p>
          <a:p>
            <a:r>
              <a:rPr lang="es-MX" sz="1600" dirty="0"/>
              <a:t> RI          </a:t>
            </a:r>
            <a:r>
              <a:rPr lang="es-MX" sz="1600" dirty="0" err="1"/>
              <a:t>on</a:t>
            </a:r>
            <a:r>
              <a:rPr lang="es-MX" sz="1600" dirty="0"/>
              <a:t>          </a:t>
            </a:r>
            <a:r>
              <a:rPr lang="es-MX" sz="1600" dirty="0" smtClean="0"/>
              <a:t>  # </a:t>
            </a:r>
            <a:r>
              <a:rPr lang="es-MX" sz="1600" dirty="0"/>
              <a:t>do use </a:t>
            </a:r>
            <a:r>
              <a:rPr lang="es-MX" sz="1600" dirty="0" err="1"/>
              <a:t>the</a:t>
            </a:r>
            <a:r>
              <a:rPr lang="es-MX" sz="1600" dirty="0"/>
              <a:t> RI-J </a:t>
            </a:r>
            <a:r>
              <a:rPr lang="es-MX" sz="1600" dirty="0" err="1"/>
              <a:t>approximation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RIFlags</a:t>
            </a:r>
            <a:r>
              <a:rPr lang="es-MX" sz="1600" dirty="0"/>
              <a:t>     1           # </a:t>
            </a:r>
            <a:r>
              <a:rPr lang="es-MX" sz="1600" dirty="0" err="1"/>
              <a:t>but</a:t>
            </a:r>
            <a:r>
              <a:rPr lang="es-MX" sz="1600" dirty="0"/>
              <a:t> </a:t>
            </a:r>
            <a:r>
              <a:rPr lang="es-MX" sz="1600" dirty="0" err="1"/>
              <a:t>treat</a:t>
            </a:r>
            <a:r>
              <a:rPr lang="es-MX" sz="1600" dirty="0"/>
              <a:t> </a:t>
            </a:r>
            <a:r>
              <a:rPr lang="es-MX" sz="1600" dirty="0" err="1"/>
              <a:t>exchange</a:t>
            </a:r>
            <a:r>
              <a:rPr lang="es-MX" sz="1600" dirty="0"/>
              <a:t> </a:t>
            </a:r>
            <a:r>
              <a:rPr lang="es-MX" sz="1600" dirty="0" err="1"/>
              <a:t>exactly</a:t>
            </a:r>
            <a:r>
              <a:rPr lang="es-MX" sz="1600" dirty="0"/>
              <a:t>, equivale a usar ! RIJONX</a:t>
            </a:r>
          </a:p>
          <a:p>
            <a:r>
              <a:rPr lang="es-MX" sz="1600" dirty="0" err="1"/>
              <a:t>end</a:t>
            </a: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* </a:t>
            </a:r>
            <a:r>
              <a:rPr lang="es-MX" sz="1600" dirty="0" err="1"/>
              <a:t>xyz</a:t>
            </a:r>
            <a:r>
              <a:rPr lang="es-MX" sz="1600" dirty="0"/>
              <a:t> 0 1</a:t>
            </a:r>
          </a:p>
          <a:p>
            <a:r>
              <a:rPr lang="es-MX" sz="1600" dirty="0"/>
              <a:t> O       0.00000000       0.00000000      -0.33791300</a:t>
            </a:r>
          </a:p>
          <a:p>
            <a:r>
              <a:rPr lang="es-MX" sz="1600" dirty="0"/>
              <a:t> H       0.00000000      -0.78567000       0.16895700</a:t>
            </a:r>
          </a:p>
          <a:p>
            <a:r>
              <a:rPr lang="es-MX" sz="1600" dirty="0"/>
              <a:t> H       0.00000000       0.78567000       0.16895700</a:t>
            </a:r>
          </a:p>
          <a:p>
            <a:r>
              <a:rPr lang="es-MX" sz="1600" dirty="0"/>
              <a:t>*</a:t>
            </a:r>
            <a:endParaRPr lang="es-MX" sz="19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68296" y="4365104"/>
            <a:ext cx="794948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700" b="1" dirty="0" smtClean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KeyWords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r>
              <a:rPr lang="es-MX" sz="1700" b="1" dirty="0" smtClean="0">
                <a:solidFill>
                  <a:srgbClr val="0070C0"/>
                </a:solidFill>
              </a:rPr>
              <a:t>! RKS         </a:t>
            </a:r>
            <a:r>
              <a:rPr lang="es-MX" sz="1700" dirty="0" smtClean="0"/>
              <a:t>= </a:t>
            </a:r>
            <a:r>
              <a:rPr lang="es-MX" sz="1700" dirty="0" err="1" smtClean="0"/>
              <a:t>Restricted</a:t>
            </a:r>
            <a:r>
              <a:rPr lang="es-MX" sz="1700" dirty="0" smtClean="0"/>
              <a:t> </a:t>
            </a:r>
            <a:r>
              <a:rPr lang="es-MX" sz="1700" dirty="0" err="1" smtClean="0"/>
              <a:t>Kohn-Sham</a:t>
            </a:r>
            <a:endParaRPr lang="es-MX" sz="1700" dirty="0" smtClean="0"/>
          </a:p>
          <a:p>
            <a:r>
              <a:rPr lang="es-MX" sz="1700" b="1" dirty="0" smtClean="0">
                <a:solidFill>
                  <a:srgbClr val="0070C0"/>
                </a:solidFill>
              </a:rPr>
              <a:t>! PBE         </a:t>
            </a:r>
            <a:r>
              <a:rPr lang="es-MX" sz="1700" dirty="0" smtClean="0"/>
              <a:t>= Funcional pura PBE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! TZVP       </a:t>
            </a:r>
            <a:r>
              <a:rPr lang="es-MX" sz="1700" dirty="0" smtClean="0"/>
              <a:t>= Funciones de base triple zeta </a:t>
            </a:r>
            <a:r>
              <a:rPr lang="es-MX" sz="1700" dirty="0" err="1" smtClean="0"/>
              <a:t>valence</a:t>
            </a:r>
            <a:r>
              <a:rPr lang="es-MX" sz="1700" dirty="0" smtClean="0"/>
              <a:t> </a:t>
            </a:r>
            <a:r>
              <a:rPr lang="es-MX" sz="1700" dirty="0" err="1" smtClean="0"/>
              <a:t>polarized</a:t>
            </a:r>
            <a:r>
              <a:rPr lang="es-MX" sz="1700" dirty="0" smtClean="0"/>
              <a:t> </a:t>
            </a:r>
            <a:r>
              <a:rPr lang="es-MX" sz="1700" dirty="0"/>
              <a:t>de </a:t>
            </a:r>
            <a:r>
              <a:rPr lang="es-MX" sz="1700" dirty="0" err="1" smtClean="0"/>
              <a:t>Ahlrichs</a:t>
            </a:r>
            <a:r>
              <a:rPr lang="es-MX" sz="1700" dirty="0" smtClean="0"/>
              <a:t>-TZV</a:t>
            </a:r>
          </a:p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smtClean="0">
                <a:solidFill>
                  <a:srgbClr val="0070C0"/>
                </a:solidFill>
              </a:rPr>
              <a:t>TZVP/J    </a:t>
            </a:r>
            <a:r>
              <a:rPr lang="es-MX" sz="1700" dirty="0" smtClean="0"/>
              <a:t>= Funciones auxiliares TZVP_J</a:t>
            </a:r>
          </a:p>
          <a:p>
            <a:r>
              <a:rPr lang="es-MX" sz="1700" b="1" dirty="0" smtClean="0">
                <a:solidFill>
                  <a:srgbClr val="0070C0"/>
                </a:solidFill>
              </a:rPr>
              <a:t>RI    </a:t>
            </a:r>
            <a:r>
              <a:rPr lang="es-MX" sz="1700" b="1" dirty="0" err="1" smtClean="0">
                <a:solidFill>
                  <a:srgbClr val="0070C0"/>
                </a:solidFill>
              </a:rPr>
              <a:t>on</a:t>
            </a:r>
            <a:r>
              <a:rPr lang="es-MX" sz="1700" b="1" dirty="0" smtClean="0">
                <a:solidFill>
                  <a:srgbClr val="0070C0"/>
                </a:solidFill>
              </a:rPr>
              <a:t>      </a:t>
            </a:r>
            <a:r>
              <a:rPr lang="es-MX" sz="1700" dirty="0" smtClean="0"/>
              <a:t>= Activa la aproximación RI para la energía de Coulomb</a:t>
            </a:r>
          </a:p>
          <a:p>
            <a:r>
              <a:rPr lang="es-MX" sz="1700" b="1" dirty="0" err="1" smtClean="0">
                <a:solidFill>
                  <a:srgbClr val="0070C0"/>
                </a:solidFill>
              </a:rPr>
              <a:t>RIFlags</a:t>
            </a:r>
            <a:r>
              <a:rPr lang="es-MX" sz="1700" b="1" dirty="0" smtClean="0">
                <a:solidFill>
                  <a:srgbClr val="0070C0"/>
                </a:solidFill>
              </a:rPr>
              <a:t> 1</a:t>
            </a:r>
            <a:r>
              <a:rPr lang="es-MX" sz="1700" dirty="0" smtClean="0"/>
              <a:t>  = La parte de intercambio se trata de manera exacta en la funcionales híbridas</a:t>
            </a:r>
            <a:endParaRPr lang="es-MX" sz="1700" dirty="0"/>
          </a:p>
          <a:p>
            <a:endParaRPr lang="es-MX" sz="1700" dirty="0"/>
          </a:p>
        </p:txBody>
      </p:sp>
      <p:sp>
        <p:nvSpPr>
          <p:cNvPr id="12" name="11 Rectángulo"/>
          <p:cNvSpPr/>
          <p:nvPr/>
        </p:nvSpPr>
        <p:spPr>
          <a:xfrm>
            <a:off x="3412758" y="467380"/>
            <a:ext cx="225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agua_sp_auxiliary.inp</a:t>
            </a:r>
            <a:endParaRPr lang="es-MX" b="1" dirty="0"/>
          </a:p>
        </p:txBody>
      </p:sp>
      <p:sp>
        <p:nvSpPr>
          <p:cNvPr id="3" name="2 Elipse"/>
          <p:cNvSpPr/>
          <p:nvPr/>
        </p:nvSpPr>
        <p:spPr>
          <a:xfrm>
            <a:off x="539552" y="1916832"/>
            <a:ext cx="1296144" cy="5785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AGUA FUNCIONES AUXILIARES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99035" y="620688"/>
            <a:ext cx="38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Información de las funciones auxiliares</a:t>
            </a:r>
            <a:endParaRPr lang="es-MX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966136"/>
            <a:ext cx="784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5" y="4090336"/>
            <a:ext cx="70008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79896" y="6193396"/>
            <a:ext cx="623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Total </a:t>
            </a:r>
            <a:r>
              <a:rPr lang="es-MX" b="1" dirty="0" err="1"/>
              <a:t>Energy</a:t>
            </a:r>
            <a:r>
              <a:rPr lang="es-MX" b="1" dirty="0"/>
              <a:t>       :          -76.37054226 Eh           -2078.14811 eV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SALIDA FUNCIONES AUXILIARES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1" y="788803"/>
            <a:ext cx="6448566" cy="3576301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9512" y="-171400"/>
            <a:ext cx="8526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3. Single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. Molécula de agua con el </a:t>
            </a:r>
            <a:r>
              <a:rPr lang="es-MX" dirty="0" err="1" smtClean="0"/>
              <a:t>grid</a:t>
            </a:r>
            <a:r>
              <a:rPr lang="es-MX" dirty="0"/>
              <a:t> </a:t>
            </a:r>
            <a:r>
              <a:rPr lang="es-MX" dirty="0" smtClean="0"/>
              <a:t>2 y 4</a:t>
            </a:r>
          </a:p>
          <a:p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60885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! RKS PBE TZVP TZVP/J </a:t>
            </a:r>
            <a:r>
              <a:rPr lang="es-MX" sz="1600" dirty="0" err="1"/>
              <a:t>Direct</a:t>
            </a:r>
            <a:r>
              <a:rPr lang="es-MX" sz="1600" dirty="0"/>
              <a:t> </a:t>
            </a:r>
            <a:r>
              <a:rPr lang="es-MX" sz="1600" dirty="0" err="1"/>
              <a:t>TightSCF</a:t>
            </a:r>
            <a:r>
              <a:rPr lang="es-MX" sz="1600" dirty="0"/>
              <a:t> </a:t>
            </a:r>
            <a:r>
              <a:rPr lang="es-MX" sz="1600" dirty="0" err="1"/>
              <a:t>PModel</a:t>
            </a:r>
            <a:r>
              <a:rPr lang="es-MX" sz="1600" dirty="0"/>
              <a:t> </a:t>
            </a:r>
            <a:r>
              <a:rPr lang="es-MX" sz="1600" dirty="0" err="1"/>
              <a:t>UseSym</a:t>
            </a:r>
            <a:r>
              <a:rPr lang="es-MX" sz="1600" dirty="0"/>
              <a:t> </a:t>
            </a:r>
            <a:r>
              <a:rPr lang="es-MX" sz="1600" dirty="0" err="1"/>
              <a:t>XYZFile</a:t>
            </a:r>
            <a:endParaRPr lang="es-MX" sz="1600" dirty="0"/>
          </a:p>
          <a:p>
            <a:r>
              <a:rPr lang="es-MX" sz="1600" dirty="0"/>
              <a:t>! PAL8</a:t>
            </a:r>
          </a:p>
          <a:p>
            <a:endParaRPr lang="es-MX" sz="1600" dirty="0"/>
          </a:p>
          <a:p>
            <a:r>
              <a:rPr lang="es-MX" sz="1600" dirty="0"/>
              <a:t>%</a:t>
            </a:r>
            <a:r>
              <a:rPr lang="es-MX" sz="1600" dirty="0" err="1"/>
              <a:t>method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Grid</a:t>
            </a:r>
            <a:r>
              <a:rPr lang="es-MX" sz="1600" dirty="0"/>
              <a:t>        2           </a:t>
            </a:r>
            <a:r>
              <a:rPr lang="es-MX" sz="1600" dirty="0" smtClean="0"/>
              <a:t>    # </a:t>
            </a:r>
            <a:r>
              <a:rPr lang="es-MX" sz="1600" dirty="0" err="1"/>
              <a:t>Lebedev</a:t>
            </a:r>
            <a:r>
              <a:rPr lang="es-MX" sz="1600" dirty="0"/>
              <a:t> 110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SCF </a:t>
            </a:r>
            <a:r>
              <a:rPr lang="es-MX" sz="1600" dirty="0" err="1"/>
              <a:t>iterations</a:t>
            </a:r>
            <a:r>
              <a:rPr lang="es-MX" sz="1600" dirty="0"/>
              <a:t>)</a:t>
            </a:r>
          </a:p>
          <a:p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   4           # </a:t>
            </a:r>
            <a:r>
              <a:rPr lang="es-MX" sz="1600" dirty="0" err="1"/>
              <a:t>Lebedev</a:t>
            </a:r>
            <a:r>
              <a:rPr lang="es-MX" sz="1600" dirty="0"/>
              <a:t> 302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)</a:t>
            </a:r>
          </a:p>
          <a:p>
            <a:r>
              <a:rPr lang="es-MX" sz="1600" dirty="0"/>
              <a:t> RI          </a:t>
            </a:r>
            <a:r>
              <a:rPr lang="es-MX" sz="1600" dirty="0" err="1"/>
              <a:t>on</a:t>
            </a:r>
            <a:r>
              <a:rPr lang="es-MX" sz="1600" dirty="0"/>
              <a:t>         </a:t>
            </a:r>
            <a:r>
              <a:rPr lang="es-MX" sz="1600" dirty="0" smtClean="0"/>
              <a:t>     </a:t>
            </a:r>
            <a:r>
              <a:rPr lang="es-MX" sz="1600" dirty="0"/>
              <a:t># do use </a:t>
            </a:r>
            <a:r>
              <a:rPr lang="es-MX" sz="1600" dirty="0" err="1"/>
              <a:t>the</a:t>
            </a:r>
            <a:r>
              <a:rPr lang="es-MX" sz="1600" dirty="0"/>
              <a:t> RI-J </a:t>
            </a:r>
            <a:r>
              <a:rPr lang="es-MX" sz="1600" dirty="0" err="1"/>
              <a:t>approximation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RIFlags</a:t>
            </a:r>
            <a:r>
              <a:rPr lang="es-MX" sz="1600" dirty="0"/>
              <a:t>     1           # </a:t>
            </a:r>
            <a:r>
              <a:rPr lang="es-MX" sz="1600" dirty="0" err="1"/>
              <a:t>but</a:t>
            </a:r>
            <a:r>
              <a:rPr lang="es-MX" sz="1600" dirty="0"/>
              <a:t> </a:t>
            </a:r>
            <a:r>
              <a:rPr lang="es-MX" sz="1600" dirty="0" err="1"/>
              <a:t>treat</a:t>
            </a:r>
            <a:r>
              <a:rPr lang="es-MX" sz="1600" dirty="0"/>
              <a:t> </a:t>
            </a:r>
            <a:r>
              <a:rPr lang="es-MX" sz="1600" dirty="0" err="1"/>
              <a:t>exchange</a:t>
            </a:r>
            <a:r>
              <a:rPr lang="es-MX" sz="1600" dirty="0"/>
              <a:t> </a:t>
            </a:r>
            <a:r>
              <a:rPr lang="es-MX" sz="1600" dirty="0" err="1"/>
              <a:t>exactly</a:t>
            </a:r>
            <a:r>
              <a:rPr lang="es-MX" sz="1600" dirty="0"/>
              <a:t>, equivale a usar ! RIJONX</a:t>
            </a:r>
          </a:p>
          <a:p>
            <a:r>
              <a:rPr lang="es-MX" sz="1600" dirty="0" err="1"/>
              <a:t>end</a:t>
            </a: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* </a:t>
            </a:r>
            <a:r>
              <a:rPr lang="es-MX" sz="1600" dirty="0" err="1"/>
              <a:t>xyz</a:t>
            </a:r>
            <a:r>
              <a:rPr lang="es-MX" sz="1600" dirty="0"/>
              <a:t> 0 1</a:t>
            </a:r>
          </a:p>
          <a:p>
            <a:r>
              <a:rPr lang="es-MX" sz="1600" dirty="0"/>
              <a:t> O       0.00000000       0.00000000      -0.33791300</a:t>
            </a:r>
          </a:p>
          <a:p>
            <a:r>
              <a:rPr lang="es-MX" sz="1600" dirty="0"/>
              <a:t> H       0.00000000      -0.78567000       0.16895700</a:t>
            </a:r>
          </a:p>
          <a:p>
            <a:r>
              <a:rPr lang="es-MX" sz="1600" dirty="0"/>
              <a:t> H       0.00000000       0.78567000       0.16895700</a:t>
            </a:r>
          </a:p>
          <a:p>
            <a:r>
              <a:rPr lang="es-MX" sz="1600" dirty="0"/>
              <a:t>*</a:t>
            </a:r>
            <a:endParaRPr lang="es-MX" sz="19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36087" y="5138751"/>
            <a:ext cx="861043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700" b="1" dirty="0" err="1" smtClean="0">
                <a:solidFill>
                  <a:srgbClr val="0070C0"/>
                </a:solidFill>
              </a:rPr>
              <a:t>Gid</a:t>
            </a:r>
            <a:r>
              <a:rPr lang="es-MX" sz="1700" b="1" dirty="0" smtClean="0">
                <a:solidFill>
                  <a:srgbClr val="0070C0"/>
                </a:solidFill>
              </a:rPr>
              <a:t> 2             </a:t>
            </a:r>
            <a:r>
              <a:rPr lang="es-MX" sz="1700" dirty="0" smtClean="0"/>
              <a:t>= Usa 110 puntos de </a:t>
            </a:r>
            <a:r>
              <a:rPr lang="es-MX" sz="1700" dirty="0" err="1" smtClean="0"/>
              <a:t>Lebedev</a:t>
            </a:r>
            <a:r>
              <a:rPr lang="es-MX" sz="1700" dirty="0" smtClean="0"/>
              <a:t> en los ciclos SCF</a:t>
            </a:r>
          </a:p>
          <a:p>
            <a:r>
              <a:rPr lang="es-MX" sz="1600" b="1" dirty="0" err="1">
                <a:solidFill>
                  <a:srgbClr val="0070C0"/>
                </a:solidFill>
              </a:rPr>
              <a:t>FinalGrid</a:t>
            </a:r>
            <a:r>
              <a:rPr lang="es-MX" sz="1600" b="1" dirty="0">
                <a:solidFill>
                  <a:srgbClr val="0070C0"/>
                </a:solidFill>
              </a:rPr>
              <a:t>   4</a:t>
            </a:r>
            <a:r>
              <a:rPr lang="es-MX" sz="1700" b="1" dirty="0" smtClean="0">
                <a:solidFill>
                  <a:srgbClr val="0070C0"/>
                </a:solidFill>
              </a:rPr>
              <a:t>  </a:t>
            </a:r>
            <a:r>
              <a:rPr lang="es-MX" sz="1700" dirty="0" smtClean="0"/>
              <a:t>= Al final usa 302 puntos de </a:t>
            </a:r>
            <a:r>
              <a:rPr lang="es-MX" sz="1700" dirty="0" err="1" smtClean="0"/>
              <a:t>Lebedev</a:t>
            </a:r>
            <a:r>
              <a:rPr lang="es-MX" sz="1700" dirty="0" smtClean="0"/>
              <a:t> una vez que la densidad electrónica convergió</a:t>
            </a:r>
            <a:endParaRPr lang="es-MX" sz="1700" dirty="0"/>
          </a:p>
          <a:p>
            <a:endParaRPr lang="es-MX" sz="1700" dirty="0"/>
          </a:p>
        </p:txBody>
      </p:sp>
      <p:sp>
        <p:nvSpPr>
          <p:cNvPr id="12" name="11 Rectángulo"/>
          <p:cNvSpPr/>
          <p:nvPr/>
        </p:nvSpPr>
        <p:spPr>
          <a:xfrm>
            <a:off x="3412758" y="46738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agua_sp_grid.inp</a:t>
            </a:r>
            <a:endParaRPr lang="es-MX" b="1" dirty="0"/>
          </a:p>
        </p:txBody>
      </p:sp>
      <p:sp>
        <p:nvSpPr>
          <p:cNvPr id="7" name="6 Elipse"/>
          <p:cNvSpPr/>
          <p:nvPr/>
        </p:nvSpPr>
        <p:spPr>
          <a:xfrm>
            <a:off x="539552" y="1916832"/>
            <a:ext cx="1296144" cy="5785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12" y="1661593"/>
            <a:ext cx="2256757" cy="226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204972" y="3933056"/>
            <a:ext cx="1318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110 puntos </a:t>
            </a:r>
            <a:endParaRPr lang="es-MX" b="1" dirty="0" smtClean="0"/>
          </a:p>
          <a:p>
            <a:r>
              <a:rPr lang="es-MX" b="1" dirty="0" smtClean="0"/>
              <a:t>de </a:t>
            </a:r>
            <a:r>
              <a:rPr lang="es-MX" b="1" dirty="0" err="1"/>
              <a:t>Lebedev</a:t>
            </a:r>
            <a:r>
              <a:rPr lang="es-MX" b="1" dirty="0"/>
              <a:t> </a:t>
            </a: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8022"/>
              </p:ext>
            </p:extLst>
          </p:nvPr>
        </p:nvGraphicFramePr>
        <p:xfrm>
          <a:off x="7149035" y="836712"/>
          <a:ext cx="1430310" cy="75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4" imgW="482400" imgH="253800" progId="Equation.DSMT4">
                  <p:embed/>
                </p:oleObj>
              </mc:Choice>
              <mc:Fallback>
                <p:oleObj name="Equation" r:id="rId4" imgW="482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9035" y="836712"/>
                        <a:ext cx="1430310" cy="75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1126758" y="6015914"/>
            <a:ext cx="726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Total </a:t>
            </a:r>
            <a:r>
              <a:rPr lang="es-MX" b="1" dirty="0" err="1"/>
              <a:t>Energy</a:t>
            </a:r>
            <a:r>
              <a:rPr lang="es-MX" b="1" dirty="0"/>
              <a:t>       :          -76.37054226 Eh           -2078.14811 eV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LEBEDEV GRID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1" y="788803"/>
            <a:ext cx="6448566" cy="5016461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9512" y="-171400"/>
            <a:ext cx="852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4. Optimización de la geometría. 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608852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! RKS PBE TZVP TZVP/J </a:t>
            </a:r>
            <a:r>
              <a:rPr lang="es-MX" sz="1600" dirty="0" err="1"/>
              <a:t>Direct</a:t>
            </a:r>
            <a:r>
              <a:rPr lang="es-MX" sz="1600" dirty="0"/>
              <a:t> </a:t>
            </a:r>
            <a:r>
              <a:rPr lang="es-MX" sz="1600" dirty="0" err="1"/>
              <a:t>TightSCF</a:t>
            </a:r>
            <a:r>
              <a:rPr lang="es-MX" sz="1600" dirty="0"/>
              <a:t> </a:t>
            </a:r>
            <a:r>
              <a:rPr lang="es-MX" sz="1600" dirty="0" err="1"/>
              <a:t>PModel</a:t>
            </a:r>
            <a:r>
              <a:rPr lang="es-MX" sz="1600" dirty="0"/>
              <a:t> </a:t>
            </a:r>
            <a:r>
              <a:rPr lang="es-MX" sz="1600" dirty="0" err="1"/>
              <a:t>UseSym</a:t>
            </a:r>
            <a:r>
              <a:rPr lang="es-MX" sz="1600" dirty="0"/>
              <a:t> </a:t>
            </a:r>
            <a:r>
              <a:rPr lang="es-MX" sz="1600" dirty="0" err="1"/>
              <a:t>XYZFile</a:t>
            </a:r>
            <a:endParaRPr lang="es-MX" sz="1600" dirty="0"/>
          </a:p>
          <a:p>
            <a:r>
              <a:rPr lang="es-MX" sz="1600" dirty="0"/>
              <a:t>! </a:t>
            </a:r>
            <a:r>
              <a:rPr lang="es-MX" sz="1600" dirty="0" err="1" smtClean="0"/>
              <a:t>Opt</a:t>
            </a:r>
            <a:endParaRPr lang="es-MX" sz="1600" dirty="0" smtClean="0"/>
          </a:p>
          <a:p>
            <a:r>
              <a:rPr lang="es-MX" sz="1600" dirty="0" smtClean="0"/>
              <a:t>! PAL8</a:t>
            </a: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%</a:t>
            </a:r>
            <a:r>
              <a:rPr lang="es-MX" sz="1600" dirty="0" err="1"/>
              <a:t>method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Grid</a:t>
            </a:r>
            <a:r>
              <a:rPr lang="es-MX" sz="1600" dirty="0"/>
              <a:t>        2           </a:t>
            </a:r>
            <a:r>
              <a:rPr lang="es-MX" sz="1600" dirty="0" smtClean="0"/>
              <a:t>    # </a:t>
            </a:r>
            <a:r>
              <a:rPr lang="es-MX" sz="1600" dirty="0" err="1"/>
              <a:t>Lebedev</a:t>
            </a:r>
            <a:r>
              <a:rPr lang="es-MX" sz="1600" dirty="0"/>
              <a:t> 110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SCF </a:t>
            </a:r>
            <a:r>
              <a:rPr lang="es-MX" sz="1600" dirty="0" err="1"/>
              <a:t>iterations</a:t>
            </a:r>
            <a:r>
              <a:rPr lang="es-MX" sz="1600" dirty="0"/>
              <a:t>)</a:t>
            </a:r>
          </a:p>
          <a:p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   4           # </a:t>
            </a:r>
            <a:r>
              <a:rPr lang="es-MX" sz="1600" dirty="0" err="1"/>
              <a:t>Lebedev</a:t>
            </a:r>
            <a:r>
              <a:rPr lang="es-MX" sz="1600" dirty="0"/>
              <a:t> 302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)</a:t>
            </a:r>
          </a:p>
          <a:p>
            <a:r>
              <a:rPr lang="es-MX" sz="1600" dirty="0"/>
              <a:t> RI          </a:t>
            </a:r>
            <a:r>
              <a:rPr lang="es-MX" sz="1600" dirty="0" err="1"/>
              <a:t>on</a:t>
            </a:r>
            <a:r>
              <a:rPr lang="es-MX" sz="1600" dirty="0"/>
              <a:t>         </a:t>
            </a:r>
            <a:r>
              <a:rPr lang="es-MX" sz="1600" dirty="0" smtClean="0"/>
              <a:t>     </a:t>
            </a:r>
            <a:r>
              <a:rPr lang="es-MX" sz="1600" dirty="0"/>
              <a:t># do use </a:t>
            </a:r>
            <a:r>
              <a:rPr lang="es-MX" sz="1600" dirty="0" err="1"/>
              <a:t>the</a:t>
            </a:r>
            <a:r>
              <a:rPr lang="es-MX" sz="1600" dirty="0"/>
              <a:t> RI-J </a:t>
            </a:r>
            <a:r>
              <a:rPr lang="es-MX" sz="1600" dirty="0" err="1"/>
              <a:t>approximation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RIFlags</a:t>
            </a:r>
            <a:r>
              <a:rPr lang="es-MX" sz="1600" dirty="0"/>
              <a:t>     1           # </a:t>
            </a:r>
            <a:r>
              <a:rPr lang="es-MX" sz="1600" dirty="0" err="1"/>
              <a:t>but</a:t>
            </a:r>
            <a:r>
              <a:rPr lang="es-MX" sz="1600" dirty="0"/>
              <a:t> </a:t>
            </a:r>
            <a:r>
              <a:rPr lang="es-MX" sz="1600" dirty="0" err="1"/>
              <a:t>treat</a:t>
            </a:r>
            <a:r>
              <a:rPr lang="es-MX" sz="1600" dirty="0"/>
              <a:t> </a:t>
            </a:r>
            <a:r>
              <a:rPr lang="es-MX" sz="1600" dirty="0" err="1"/>
              <a:t>exchange</a:t>
            </a:r>
            <a:r>
              <a:rPr lang="es-MX" sz="1600" dirty="0"/>
              <a:t> </a:t>
            </a:r>
            <a:r>
              <a:rPr lang="es-MX" sz="1600" dirty="0" err="1"/>
              <a:t>exactly</a:t>
            </a:r>
            <a:r>
              <a:rPr lang="es-MX" sz="1600" dirty="0"/>
              <a:t>, equivale a usar ! RIJONX</a:t>
            </a:r>
          </a:p>
          <a:p>
            <a:r>
              <a:rPr lang="es-MX" sz="1600" dirty="0" err="1" smtClean="0"/>
              <a:t>End</a:t>
            </a:r>
            <a:endParaRPr lang="es-MX" sz="1600" dirty="0" smtClean="0"/>
          </a:p>
          <a:p>
            <a:endParaRPr lang="es-MX" sz="1600" dirty="0"/>
          </a:p>
          <a:p>
            <a:r>
              <a:rPr lang="en-US" sz="1600" dirty="0"/>
              <a:t>%</a:t>
            </a:r>
            <a:r>
              <a:rPr lang="en-US" sz="1600" dirty="0" err="1"/>
              <a:t>geom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err="1"/>
              <a:t>MaxIter</a:t>
            </a:r>
            <a:r>
              <a:rPr lang="en-US" sz="1600" dirty="0"/>
              <a:t>    200           # max. number of geometry iterations</a:t>
            </a:r>
          </a:p>
          <a:p>
            <a:r>
              <a:rPr lang="en-US" sz="1600" dirty="0" smtClean="0"/>
              <a:t>end</a:t>
            </a:r>
          </a:p>
          <a:p>
            <a:endParaRPr lang="es-MX" sz="1600" dirty="0"/>
          </a:p>
          <a:p>
            <a:r>
              <a:rPr lang="es-MX" sz="1600" dirty="0"/>
              <a:t>* </a:t>
            </a:r>
            <a:r>
              <a:rPr lang="es-MX" sz="1600" dirty="0" err="1"/>
              <a:t>xyz</a:t>
            </a:r>
            <a:r>
              <a:rPr lang="es-MX" sz="1600" dirty="0"/>
              <a:t> 0 1</a:t>
            </a:r>
          </a:p>
          <a:p>
            <a:r>
              <a:rPr lang="es-MX" sz="1600" dirty="0"/>
              <a:t> O       0.00000000       0.00000000      -0.33791300</a:t>
            </a:r>
          </a:p>
          <a:p>
            <a:r>
              <a:rPr lang="es-MX" sz="1600" dirty="0"/>
              <a:t> H       0.00000000      -0.78567000       0.16895700</a:t>
            </a:r>
          </a:p>
          <a:p>
            <a:r>
              <a:rPr lang="es-MX" sz="1600" dirty="0"/>
              <a:t> H       0.00000000       0.78567000       0.16895700</a:t>
            </a:r>
          </a:p>
          <a:p>
            <a:r>
              <a:rPr lang="es-MX" sz="1600" dirty="0"/>
              <a:t>*</a:t>
            </a:r>
            <a:endParaRPr lang="es-MX" sz="19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804249" y="885789"/>
            <a:ext cx="22164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>
                <a:solidFill>
                  <a:srgbClr val="0070C0"/>
                </a:solidFill>
              </a:rPr>
              <a:t>KeyWords</a:t>
            </a:r>
            <a:endParaRPr lang="es-MX" sz="1700" b="1" dirty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Opt</a:t>
            </a:r>
            <a:r>
              <a:rPr lang="es-MX" sz="1700" b="1" dirty="0" smtClean="0">
                <a:solidFill>
                  <a:srgbClr val="0070C0"/>
                </a:solidFill>
              </a:rPr>
              <a:t>    </a:t>
            </a:r>
            <a:r>
              <a:rPr lang="es-MX" sz="1700" dirty="0" smtClean="0"/>
              <a:t>= Solicita una      optimización de geometría</a:t>
            </a:r>
          </a:p>
          <a:p>
            <a:endParaRPr lang="es-MX" sz="1700" dirty="0"/>
          </a:p>
          <a:p>
            <a:r>
              <a:rPr lang="es-MX" sz="1700" b="1" dirty="0" err="1" smtClean="0">
                <a:solidFill>
                  <a:srgbClr val="0070C0"/>
                </a:solidFill>
              </a:rPr>
              <a:t>MaxIter</a:t>
            </a:r>
            <a:r>
              <a:rPr lang="es-MX" sz="1700" dirty="0" smtClean="0">
                <a:solidFill>
                  <a:srgbClr val="0070C0"/>
                </a:solidFill>
              </a:rPr>
              <a:t> </a:t>
            </a:r>
            <a:r>
              <a:rPr lang="es-MX" sz="1700" dirty="0" smtClean="0"/>
              <a:t>= Realiza hasta 200 pasos</a:t>
            </a:r>
          </a:p>
          <a:p>
            <a:endParaRPr lang="es-MX" sz="1700" dirty="0"/>
          </a:p>
        </p:txBody>
      </p:sp>
      <p:sp>
        <p:nvSpPr>
          <p:cNvPr id="12" name="11 Rectángulo"/>
          <p:cNvSpPr/>
          <p:nvPr/>
        </p:nvSpPr>
        <p:spPr>
          <a:xfrm>
            <a:off x="3412758" y="467380"/>
            <a:ext cx="145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agua_opt.inp</a:t>
            </a:r>
            <a:endParaRPr lang="es-MX" b="1" dirty="0"/>
          </a:p>
        </p:txBody>
      </p:sp>
      <p:sp>
        <p:nvSpPr>
          <p:cNvPr id="7" name="6 Elipse"/>
          <p:cNvSpPr/>
          <p:nvPr/>
        </p:nvSpPr>
        <p:spPr>
          <a:xfrm>
            <a:off x="622702" y="1163959"/>
            <a:ext cx="708938" cy="320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39552" y="3573016"/>
            <a:ext cx="14401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OPTIMIZACION DE GEOMETRÍA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CONVERGENCIA OPTIMIZACIÓN</a:t>
            </a:r>
            <a:endParaRPr lang="es-MX" sz="1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2" y="155396"/>
            <a:ext cx="68770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35198" y="599476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Total </a:t>
            </a:r>
            <a:r>
              <a:rPr lang="es-MX" b="1" dirty="0" err="1"/>
              <a:t>Energy</a:t>
            </a:r>
            <a:r>
              <a:rPr lang="es-MX" b="1" dirty="0"/>
              <a:t>       :          -76.37459723 Eh           -2078.25845 eV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5733256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Comando vi: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:$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?Total </a:t>
            </a:r>
            <a:r>
              <a:rPr lang="es-MX" b="1" dirty="0" err="1" smtClean="0">
                <a:solidFill>
                  <a:srgbClr val="FF0000"/>
                </a:solidFill>
              </a:rPr>
              <a:t>Energy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15320" y="1124744"/>
            <a:ext cx="7073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err="1" smtClean="0"/>
              <a:t>agua_opt.xyz</a:t>
            </a:r>
            <a:r>
              <a:rPr lang="es-MX" sz="2200" b="1" dirty="0"/>
              <a:t> </a:t>
            </a:r>
            <a:r>
              <a:rPr lang="es-MX" sz="2200" b="1" dirty="0" smtClean="0"/>
              <a:t> </a:t>
            </a:r>
            <a:r>
              <a:rPr lang="es-MX" sz="2200" b="1" dirty="0" smtClean="0">
                <a:sym typeface="Wingdings" pitchFamily="2" charset="2"/>
              </a:rPr>
              <a:t> La estructura final optimizada</a:t>
            </a:r>
          </a:p>
          <a:p>
            <a:r>
              <a:rPr lang="es-MX" sz="2200" b="1" dirty="0" err="1" smtClean="0">
                <a:sym typeface="Wingdings" pitchFamily="2" charset="2"/>
              </a:rPr>
              <a:t>agua_opt.trj</a:t>
            </a:r>
            <a:r>
              <a:rPr lang="es-MX" sz="2200" b="1" dirty="0" smtClean="0">
                <a:sym typeface="Wingdings" pitchFamily="2" charset="2"/>
              </a:rPr>
              <a:t>     Cada una de las estructuras probadas</a:t>
            </a:r>
            <a:endParaRPr lang="es-MX" sz="2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6932"/>
            <a:ext cx="6419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3927539"/>
            <a:ext cx="4907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ym typeface="Wingdings" pitchFamily="2" charset="2"/>
              </a:rPr>
              <a:t>El archivo </a:t>
            </a:r>
            <a:r>
              <a:rPr lang="es-MX" b="1" dirty="0" err="1" smtClean="0">
                <a:sym typeface="Wingdings" pitchFamily="2" charset="2"/>
              </a:rPr>
              <a:t>agua_opt.trj</a:t>
            </a:r>
            <a:r>
              <a:rPr lang="es-MX" b="1" dirty="0" smtClean="0">
                <a:sym typeface="Wingdings" pitchFamily="2" charset="2"/>
              </a:rPr>
              <a:t> (cambiar a agua_opt2.xyz)</a:t>
            </a:r>
          </a:p>
          <a:p>
            <a:r>
              <a:rPr lang="es-MX" b="1" dirty="0" smtClean="0">
                <a:sym typeface="Wingdings" pitchFamily="2" charset="2"/>
              </a:rPr>
              <a:t>se puede abrir en </a:t>
            </a:r>
            <a:r>
              <a:rPr lang="es-MX" b="1" dirty="0" err="1" smtClean="0">
                <a:sym typeface="Wingdings" pitchFamily="2" charset="2"/>
              </a:rPr>
              <a:t>wxMacMolPlt</a:t>
            </a:r>
            <a:r>
              <a:rPr lang="es-MX" b="1" dirty="0" smtClean="0">
                <a:sym typeface="Wingdings" pitchFamily="2" charset="2"/>
              </a:rPr>
              <a:t> o en </a:t>
            </a:r>
            <a:r>
              <a:rPr lang="es-MX" b="1" dirty="0" err="1" smtClean="0">
                <a:sym typeface="Wingdings" pitchFamily="2" charset="2"/>
              </a:rPr>
              <a:t>ChemCraft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3" y="3789040"/>
            <a:ext cx="6444208" cy="351887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ESTRUCTURA OPTIMIZADA AGUA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692696"/>
            <a:ext cx="661257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900" dirty="0" smtClean="0"/>
              <a:t>ORCA es </a:t>
            </a:r>
            <a:r>
              <a:rPr lang="es-MX" sz="1900" b="1" dirty="0" smtClean="0">
                <a:solidFill>
                  <a:srgbClr val="C00000"/>
                </a:solidFill>
              </a:rPr>
              <a:t>gratuito para académicos </a:t>
            </a:r>
            <a:r>
              <a:rPr lang="es-MX" sz="1900" dirty="0" smtClean="0"/>
              <a:t>y es capaz de realizar cálculos:</a:t>
            </a:r>
          </a:p>
          <a:p>
            <a:endParaRPr lang="es-MX" sz="19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 initio: RHF, UHF, ROHF, MP2, MRCI, CASSCF, CASPT2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/>
              <a:t>DFT, TDDFT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Semiempíricos</a:t>
            </a: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(MOPAC)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/>
              <a:t>En fase gas, en solución (COSMO)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Dinámica molecular</a:t>
            </a:r>
          </a:p>
          <a:p>
            <a:endParaRPr lang="es-MX" sz="19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9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MX" sz="1900" dirty="0" smtClean="0"/>
              <a:t>Implementa los cálculos relativistas </a:t>
            </a:r>
            <a:r>
              <a:rPr lang="es-MX" sz="1900" dirty="0" err="1" smtClean="0"/>
              <a:t>all-electron</a:t>
            </a:r>
            <a:r>
              <a:rPr lang="es-MX" sz="1900" dirty="0" smtClean="0"/>
              <a:t>:</a:t>
            </a:r>
          </a:p>
          <a:p>
            <a:endParaRPr lang="es-MX" sz="19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Douglas-</a:t>
            </a:r>
            <a:r>
              <a:rPr lang="es-MX" sz="1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Kroll</a:t>
            </a:r>
            <a:endParaRPr lang="es-MX" sz="19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/>
              <a:t>ZORA (Zero </a:t>
            </a:r>
            <a:r>
              <a:rPr lang="es-MX" sz="1900" b="1" dirty="0" err="1" smtClean="0"/>
              <a:t>Order</a:t>
            </a:r>
            <a:r>
              <a:rPr lang="es-MX" sz="1900" b="1" dirty="0" smtClean="0"/>
              <a:t> Regular </a:t>
            </a:r>
            <a:r>
              <a:rPr lang="es-MX" sz="1900" b="1" dirty="0" err="1" smtClean="0"/>
              <a:t>Approximation</a:t>
            </a:r>
            <a:r>
              <a:rPr lang="es-MX" sz="1900" b="1" dirty="0" smtClean="0"/>
              <a:t>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Conjunto de bases </a:t>
            </a:r>
            <a:r>
              <a:rPr lang="es-MX" sz="1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all-electron</a:t>
            </a:r>
            <a:r>
              <a:rPr lang="es-MX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relativistas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548680"/>
            <a:ext cx="7272808" cy="252028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99592" y="3573016"/>
            <a:ext cx="7272808" cy="252028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MÓDULOS DE ORCA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1" y="788803"/>
            <a:ext cx="6448566" cy="538289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79512" y="-171400"/>
            <a:ext cx="852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5. Cálculo de las frecuencias. 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60885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! RKS PBE TZVP TZVP/J </a:t>
            </a:r>
            <a:r>
              <a:rPr lang="es-MX" sz="1600" dirty="0" err="1"/>
              <a:t>Direct</a:t>
            </a:r>
            <a:r>
              <a:rPr lang="es-MX" sz="1600" dirty="0"/>
              <a:t> </a:t>
            </a:r>
            <a:r>
              <a:rPr lang="es-MX" sz="1600" dirty="0" err="1"/>
              <a:t>TightSCF</a:t>
            </a:r>
            <a:r>
              <a:rPr lang="es-MX" sz="1600" dirty="0"/>
              <a:t> </a:t>
            </a:r>
            <a:r>
              <a:rPr lang="es-MX" sz="1600" dirty="0" err="1"/>
              <a:t>PModel</a:t>
            </a:r>
            <a:r>
              <a:rPr lang="es-MX" sz="1600" dirty="0"/>
              <a:t> </a:t>
            </a:r>
            <a:r>
              <a:rPr lang="es-MX" sz="1600" dirty="0" err="1"/>
              <a:t>UseSym</a:t>
            </a:r>
            <a:r>
              <a:rPr lang="es-MX" sz="1600" dirty="0"/>
              <a:t> </a:t>
            </a:r>
            <a:r>
              <a:rPr lang="es-MX" sz="1600" dirty="0" err="1"/>
              <a:t>XYZFile</a:t>
            </a:r>
            <a:endParaRPr lang="es-MX" sz="1600" dirty="0"/>
          </a:p>
          <a:p>
            <a:r>
              <a:rPr lang="es-MX" sz="1600" dirty="0"/>
              <a:t>! </a:t>
            </a:r>
            <a:r>
              <a:rPr lang="es-MX" sz="1600" dirty="0" err="1" smtClean="0"/>
              <a:t>Opt</a:t>
            </a:r>
            <a:endParaRPr lang="es-MX" sz="1600" dirty="0" smtClean="0"/>
          </a:p>
          <a:p>
            <a:r>
              <a:rPr lang="es-MX" sz="1600" dirty="0" smtClean="0"/>
              <a:t>! </a:t>
            </a:r>
            <a:r>
              <a:rPr lang="es-MX" sz="1600" dirty="0" err="1" smtClean="0"/>
              <a:t>AnFreq</a:t>
            </a:r>
            <a:endParaRPr lang="es-MX" sz="1600" dirty="0" smtClean="0"/>
          </a:p>
          <a:p>
            <a:r>
              <a:rPr lang="es-MX" sz="1600" dirty="0" smtClean="0"/>
              <a:t>! PAL8</a:t>
            </a:r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%</a:t>
            </a:r>
            <a:r>
              <a:rPr lang="es-MX" sz="1600" dirty="0" err="1"/>
              <a:t>method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Grid</a:t>
            </a:r>
            <a:r>
              <a:rPr lang="es-MX" sz="1600" dirty="0"/>
              <a:t>        2           </a:t>
            </a:r>
            <a:r>
              <a:rPr lang="es-MX" sz="1600" dirty="0" smtClean="0"/>
              <a:t>    # </a:t>
            </a:r>
            <a:r>
              <a:rPr lang="es-MX" sz="1600" dirty="0" err="1"/>
              <a:t>Lebedev</a:t>
            </a:r>
            <a:r>
              <a:rPr lang="es-MX" sz="1600" dirty="0"/>
              <a:t> 110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SCF </a:t>
            </a:r>
            <a:r>
              <a:rPr lang="es-MX" sz="1600" dirty="0" err="1"/>
              <a:t>iterations</a:t>
            </a:r>
            <a:r>
              <a:rPr lang="es-MX" sz="1600" dirty="0"/>
              <a:t>)</a:t>
            </a:r>
          </a:p>
          <a:p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   4           # </a:t>
            </a:r>
            <a:r>
              <a:rPr lang="es-MX" sz="1600" dirty="0" err="1"/>
              <a:t>Lebedev</a:t>
            </a:r>
            <a:r>
              <a:rPr lang="es-MX" sz="1600" dirty="0"/>
              <a:t> 302 </a:t>
            </a:r>
            <a:r>
              <a:rPr lang="es-MX" sz="1600" dirty="0" err="1"/>
              <a:t>points</a:t>
            </a:r>
            <a:r>
              <a:rPr lang="es-MX" sz="1600" dirty="0"/>
              <a:t> (default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FinalGrid</a:t>
            </a:r>
            <a:r>
              <a:rPr lang="es-MX" sz="1600" dirty="0"/>
              <a:t>)</a:t>
            </a:r>
          </a:p>
          <a:p>
            <a:r>
              <a:rPr lang="es-MX" sz="1600" dirty="0"/>
              <a:t> RI          </a:t>
            </a:r>
            <a:r>
              <a:rPr lang="es-MX" sz="1600" dirty="0" err="1"/>
              <a:t>on</a:t>
            </a:r>
            <a:r>
              <a:rPr lang="es-MX" sz="1600" dirty="0"/>
              <a:t>         </a:t>
            </a:r>
            <a:r>
              <a:rPr lang="es-MX" sz="1600" dirty="0" smtClean="0"/>
              <a:t>     </a:t>
            </a:r>
            <a:r>
              <a:rPr lang="es-MX" sz="1600" dirty="0"/>
              <a:t># do use </a:t>
            </a:r>
            <a:r>
              <a:rPr lang="es-MX" sz="1600" dirty="0" err="1"/>
              <a:t>the</a:t>
            </a:r>
            <a:r>
              <a:rPr lang="es-MX" sz="1600" dirty="0"/>
              <a:t> RI-J </a:t>
            </a:r>
            <a:r>
              <a:rPr lang="es-MX" sz="1600" dirty="0" err="1"/>
              <a:t>approximation</a:t>
            </a:r>
            <a:endParaRPr lang="es-MX" sz="1600" dirty="0"/>
          </a:p>
          <a:p>
            <a:r>
              <a:rPr lang="es-MX" sz="1600" dirty="0"/>
              <a:t> </a:t>
            </a:r>
            <a:r>
              <a:rPr lang="es-MX" sz="1600" dirty="0" err="1"/>
              <a:t>RIFlags</a:t>
            </a:r>
            <a:r>
              <a:rPr lang="es-MX" sz="1600" dirty="0"/>
              <a:t>     1           # </a:t>
            </a:r>
            <a:r>
              <a:rPr lang="es-MX" sz="1600" dirty="0" err="1"/>
              <a:t>but</a:t>
            </a:r>
            <a:r>
              <a:rPr lang="es-MX" sz="1600" dirty="0"/>
              <a:t> </a:t>
            </a:r>
            <a:r>
              <a:rPr lang="es-MX" sz="1600" dirty="0" err="1"/>
              <a:t>treat</a:t>
            </a:r>
            <a:r>
              <a:rPr lang="es-MX" sz="1600" dirty="0"/>
              <a:t> </a:t>
            </a:r>
            <a:r>
              <a:rPr lang="es-MX" sz="1600" dirty="0" err="1"/>
              <a:t>exchange</a:t>
            </a:r>
            <a:r>
              <a:rPr lang="es-MX" sz="1600" dirty="0"/>
              <a:t> </a:t>
            </a:r>
            <a:r>
              <a:rPr lang="es-MX" sz="1600" dirty="0" err="1"/>
              <a:t>exactly</a:t>
            </a:r>
            <a:r>
              <a:rPr lang="es-MX" sz="1600" dirty="0"/>
              <a:t>, equivale a usar ! RIJONX</a:t>
            </a:r>
          </a:p>
          <a:p>
            <a:r>
              <a:rPr lang="es-MX" sz="1600" dirty="0" err="1" smtClean="0"/>
              <a:t>End</a:t>
            </a:r>
            <a:endParaRPr lang="es-MX" sz="1600" dirty="0" smtClean="0"/>
          </a:p>
          <a:p>
            <a:endParaRPr lang="es-MX" sz="1600" dirty="0"/>
          </a:p>
          <a:p>
            <a:r>
              <a:rPr lang="en-US" sz="1600" dirty="0"/>
              <a:t>%</a:t>
            </a:r>
            <a:r>
              <a:rPr lang="en-US" sz="1600" dirty="0" err="1"/>
              <a:t>geom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err="1"/>
              <a:t>MaxIter</a:t>
            </a:r>
            <a:r>
              <a:rPr lang="en-US" sz="1600" dirty="0"/>
              <a:t>    200           # max. number of geometry iterations</a:t>
            </a:r>
          </a:p>
          <a:p>
            <a:r>
              <a:rPr lang="en-US" sz="1600" dirty="0" smtClean="0"/>
              <a:t>end</a:t>
            </a:r>
          </a:p>
          <a:p>
            <a:endParaRPr lang="es-MX" sz="1600" dirty="0"/>
          </a:p>
          <a:p>
            <a:r>
              <a:rPr lang="es-MX" sz="1600" dirty="0"/>
              <a:t>* </a:t>
            </a:r>
            <a:r>
              <a:rPr lang="es-MX" sz="1600" dirty="0" err="1"/>
              <a:t>xyz</a:t>
            </a:r>
            <a:r>
              <a:rPr lang="es-MX" sz="1600" dirty="0"/>
              <a:t> 0 1</a:t>
            </a:r>
          </a:p>
          <a:p>
            <a:r>
              <a:rPr lang="es-MX" sz="1600" dirty="0"/>
              <a:t> </a:t>
            </a:r>
            <a:r>
              <a:rPr lang="pt-BR" sz="1600" dirty="0"/>
              <a:t> O   0.00000000000000     -0.00000000005027      0.11711168724677</a:t>
            </a:r>
          </a:p>
          <a:p>
            <a:r>
              <a:rPr lang="pt-BR" sz="1600" dirty="0"/>
              <a:t>  H   0.00000000000000      0.76542521221012     -0.48034258635053</a:t>
            </a:r>
          </a:p>
          <a:p>
            <a:r>
              <a:rPr lang="pt-BR" sz="1600" dirty="0"/>
              <a:t>  H   0.00000000000000     -0.76542521215984     -</a:t>
            </a:r>
            <a:r>
              <a:rPr lang="pt-BR" sz="1600" dirty="0" smtClean="0"/>
              <a:t>0.48034258632505</a:t>
            </a:r>
          </a:p>
          <a:p>
            <a:r>
              <a:rPr lang="es-MX" sz="1600" dirty="0" smtClean="0"/>
              <a:t>*</a:t>
            </a:r>
            <a:endParaRPr lang="es-MX" sz="19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804249" y="156409"/>
            <a:ext cx="2216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>
                <a:solidFill>
                  <a:srgbClr val="0070C0"/>
                </a:solidFill>
              </a:rPr>
              <a:t>KeyWords</a:t>
            </a:r>
            <a:endParaRPr lang="es-MX" sz="1700" b="1" dirty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AnFreq</a:t>
            </a:r>
            <a:r>
              <a:rPr lang="es-MX" sz="1700" b="1" dirty="0" smtClean="0">
                <a:solidFill>
                  <a:srgbClr val="0070C0"/>
                </a:solidFill>
              </a:rPr>
              <a:t> </a:t>
            </a:r>
            <a:r>
              <a:rPr lang="es-MX" sz="1700" dirty="0" smtClean="0"/>
              <a:t>= Calcula las frecuencias de manera analítica</a:t>
            </a:r>
          </a:p>
          <a:p>
            <a:endParaRPr lang="es-MX" sz="1700" dirty="0"/>
          </a:p>
        </p:txBody>
      </p:sp>
      <p:sp>
        <p:nvSpPr>
          <p:cNvPr id="12" name="11 Rectángulo"/>
          <p:cNvSpPr/>
          <p:nvPr/>
        </p:nvSpPr>
        <p:spPr>
          <a:xfrm>
            <a:off x="3412758" y="467380"/>
            <a:ext cx="151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agua_freq.inp</a:t>
            </a:r>
            <a:endParaRPr lang="es-MX" b="1" dirty="0"/>
          </a:p>
        </p:txBody>
      </p:sp>
      <p:sp>
        <p:nvSpPr>
          <p:cNvPr id="7" name="6 Elipse"/>
          <p:cNvSpPr/>
          <p:nvPr/>
        </p:nvSpPr>
        <p:spPr>
          <a:xfrm>
            <a:off x="617400" y="1379983"/>
            <a:ext cx="930263" cy="320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60" y="1292309"/>
            <a:ext cx="2524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781883" y="3573016"/>
            <a:ext cx="2216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>
                <a:solidFill>
                  <a:srgbClr val="0070C0"/>
                </a:solidFill>
              </a:rPr>
              <a:t>KeyWords</a:t>
            </a:r>
            <a:endParaRPr lang="es-MX" sz="1700" b="1" dirty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 smtClean="0">
                <a:solidFill>
                  <a:srgbClr val="0070C0"/>
                </a:solidFill>
              </a:rPr>
              <a:t>NumFreq</a:t>
            </a:r>
            <a:r>
              <a:rPr lang="es-MX" sz="1700" b="1" dirty="0" smtClean="0">
                <a:solidFill>
                  <a:srgbClr val="0070C0"/>
                </a:solidFill>
              </a:rPr>
              <a:t> </a:t>
            </a:r>
            <a:r>
              <a:rPr lang="es-MX" sz="1700" dirty="0" smtClean="0"/>
              <a:t>= Calcula las frecuencias de manera numérica</a:t>
            </a:r>
          </a:p>
          <a:p>
            <a:endParaRPr lang="es-MX" sz="17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85" y="4653136"/>
            <a:ext cx="2524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CÁLCULO DE FRECUENCIAS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9" y="2780928"/>
            <a:ext cx="3912649" cy="213651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9" y="4437112"/>
            <a:ext cx="4176389" cy="22805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" y="244821"/>
            <a:ext cx="5495090" cy="300060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717414" y="177063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ym typeface="Wingdings" pitchFamily="2" charset="2"/>
              </a:rPr>
              <a:t>1571 cm-1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717415" y="347985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ym typeface="Wingdings" pitchFamily="2" charset="2"/>
              </a:rPr>
              <a:t>3692 cm-1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769308" y="539271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ym typeface="Wingdings" pitchFamily="2" charset="2"/>
              </a:rPr>
              <a:t>3804 cm-1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829490" y="211746"/>
            <a:ext cx="3727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  <a:sym typeface="Wingdings" pitchFamily="2" charset="2"/>
              </a:rPr>
              <a:t>Modos Normales de Vibración</a:t>
            </a:r>
          </a:p>
          <a:p>
            <a:pPr algn="ctr"/>
            <a:r>
              <a:rPr lang="es-MX" sz="2200" b="1" dirty="0" smtClean="0">
                <a:solidFill>
                  <a:srgbClr val="C00000"/>
                </a:solidFill>
                <a:sym typeface="Wingdings" pitchFamily="2" charset="2"/>
              </a:rPr>
              <a:t>Orca-</a:t>
            </a:r>
            <a:r>
              <a:rPr lang="es-MX" sz="2200" b="1" dirty="0" err="1" smtClean="0">
                <a:solidFill>
                  <a:srgbClr val="C00000"/>
                </a:solidFill>
                <a:sym typeface="Wingdings" pitchFamily="2" charset="2"/>
              </a:rPr>
              <a:t>ChemCraft</a:t>
            </a:r>
            <a:endParaRPr lang="es-MX" sz="22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MODOS NORMALES DE VIBRACIÓN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5220072" y="4513009"/>
            <a:ext cx="1671835" cy="865186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521444" y="332656"/>
            <a:ext cx="1838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200" b="1" dirty="0" smtClean="0"/>
              <a:t>Método ZORA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9250" y="1704721"/>
            <a:ext cx="1584325" cy="5175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00">
                <a:latin typeface="Verdana" pitchFamily="34" charset="0"/>
              </a:rPr>
              <a:t>Se proponen </a:t>
            </a:r>
            <a:r>
              <a:rPr lang="en-US" sz="1300">
                <a:latin typeface="Verdana" pitchFamily="34" charset="0"/>
              </a:rPr>
              <a:t>{</a:t>
            </a:r>
            <a:r>
              <a:rPr lang="el-GR" sz="1300">
                <a:latin typeface="Verdana" pitchFamily="34" charset="0"/>
              </a:rPr>
              <a:t>φ</a:t>
            </a:r>
            <a:r>
              <a:rPr lang="es-MX" sz="1300">
                <a:latin typeface="Verdana" pitchFamily="34" charset="0"/>
              </a:rPr>
              <a:t>i</a:t>
            </a:r>
            <a:r>
              <a:rPr lang="en-US" sz="1300">
                <a:latin typeface="Verdana" pitchFamily="34" charset="0"/>
              </a:rPr>
              <a:t>} de inicio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411412" y="2209546"/>
            <a:ext cx="0" cy="9350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49412"/>
              </p:ext>
            </p:extLst>
          </p:nvPr>
        </p:nvGraphicFramePr>
        <p:xfrm>
          <a:off x="311150" y="3206750"/>
          <a:ext cx="40560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Equation" r:id="rId3" imgW="2323800" imgH="457200" progId="Equation.DSMT4">
                  <p:embed/>
                </p:oleObj>
              </mc:Choice>
              <mc:Fallback>
                <p:oleObj name="Equation" r:id="rId3" imgW="232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206750"/>
                        <a:ext cx="405606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3144584"/>
            <a:ext cx="4176712" cy="8651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68504"/>
              </p:ext>
            </p:extLst>
          </p:nvPr>
        </p:nvGraphicFramePr>
        <p:xfrm>
          <a:off x="1187450" y="4551109"/>
          <a:ext cx="26590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Ecuación" r:id="rId5" imgW="1523880" imgH="431640" progId="Equation.3">
                  <p:embed/>
                </p:oleObj>
              </mc:Choice>
              <mc:Fallback>
                <p:oleObj name="Ecuación" r:id="rId5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51109"/>
                        <a:ext cx="26590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42987" y="4513009"/>
            <a:ext cx="2952750" cy="8651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411412" y="4009771"/>
            <a:ext cx="0" cy="5032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411412" y="5378196"/>
            <a:ext cx="0" cy="57467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32868"/>
              </p:ext>
            </p:extLst>
          </p:nvPr>
        </p:nvGraphicFramePr>
        <p:xfrm>
          <a:off x="3490912" y="1777746"/>
          <a:ext cx="990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0" name="Ecuación" r:id="rId7" imgW="761760" imgH="279360" progId="Equation.3">
                  <p:embed/>
                </p:oleObj>
              </mc:Choice>
              <mc:Fallback>
                <p:oleObj name="Ecuación" r:id="rId7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2" y="1777746"/>
                        <a:ext cx="990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203575" y="1993646"/>
            <a:ext cx="215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36047"/>
              </p:ext>
            </p:extLst>
          </p:nvPr>
        </p:nvGraphicFramePr>
        <p:xfrm>
          <a:off x="2555875" y="2425446"/>
          <a:ext cx="431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1" name="Ecuación" r:id="rId9" imgW="266400" imgH="228600" progId="Equation.3">
                  <p:embed/>
                </p:oleObj>
              </mc:Choice>
              <mc:Fallback>
                <p:oleObj name="Ecuación" r:id="rId9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5446"/>
                        <a:ext cx="431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4193"/>
              </p:ext>
            </p:extLst>
          </p:nvPr>
        </p:nvGraphicFramePr>
        <p:xfrm>
          <a:off x="2555875" y="4081209"/>
          <a:ext cx="5540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" name="Ecuación" r:id="rId11" imgW="342720" imgH="228600" progId="Equation.3">
                  <p:embed/>
                </p:oleObj>
              </mc:Choice>
              <mc:Fallback>
                <p:oleObj name="Ecuación" r:id="rId11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81209"/>
                        <a:ext cx="5540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07532"/>
              </p:ext>
            </p:extLst>
          </p:nvPr>
        </p:nvGraphicFramePr>
        <p:xfrm>
          <a:off x="3001473" y="6172860"/>
          <a:ext cx="28781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Ecuación" r:id="rId13" imgW="1777680" imgH="228600" progId="Equation.3">
                  <p:embed/>
                </p:oleObj>
              </mc:Choice>
              <mc:Fallback>
                <p:oleObj name="Ecuación" r:id="rId13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473" y="6172860"/>
                        <a:ext cx="28781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55171"/>
              </p:ext>
            </p:extLst>
          </p:nvPr>
        </p:nvGraphicFramePr>
        <p:xfrm>
          <a:off x="3024185" y="5568330"/>
          <a:ext cx="2806704" cy="76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Ecuación" r:id="rId15" imgW="1714320" imgH="469800" progId="Equation.3">
                  <p:embed/>
                </p:oleObj>
              </mc:Choice>
              <mc:Fallback>
                <p:oleObj name="Ecuación" r:id="rId15" imgW="1714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5" y="5568330"/>
                        <a:ext cx="2806704" cy="76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Rectángulo"/>
          <p:cNvSpPr/>
          <p:nvPr/>
        </p:nvSpPr>
        <p:spPr>
          <a:xfrm>
            <a:off x="589422" y="1205961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Aproximación de Kohn-Sham (KS)</a:t>
            </a:r>
            <a:endParaRPr lang="es-MX" b="1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027737" y="1704720"/>
            <a:ext cx="1584325" cy="517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300">
                <a:latin typeface="Verdana" pitchFamily="34" charset="0"/>
              </a:rPr>
              <a:t>Se proponen </a:t>
            </a:r>
            <a:r>
              <a:rPr lang="en-US" sz="1300">
                <a:latin typeface="Verdana" pitchFamily="34" charset="0"/>
              </a:rPr>
              <a:t>{</a:t>
            </a:r>
            <a:r>
              <a:rPr lang="el-GR" sz="1300">
                <a:latin typeface="Verdana" pitchFamily="34" charset="0"/>
              </a:rPr>
              <a:t>φ</a:t>
            </a:r>
            <a:r>
              <a:rPr lang="es-MX" sz="1300">
                <a:latin typeface="Verdana" pitchFamily="34" charset="0"/>
              </a:rPr>
              <a:t>i</a:t>
            </a:r>
            <a:r>
              <a:rPr lang="en-US" sz="1300">
                <a:latin typeface="Verdana" pitchFamily="34" charset="0"/>
              </a:rPr>
              <a:t>} de inicio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6819899" y="2209545"/>
            <a:ext cx="0" cy="935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48328"/>
              </p:ext>
            </p:extLst>
          </p:nvPr>
        </p:nvGraphicFramePr>
        <p:xfrm>
          <a:off x="4719638" y="3206750"/>
          <a:ext cx="40560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17" imgW="2323800" imgH="457200" progId="Equation.DSMT4">
                  <p:embed/>
                </p:oleObj>
              </mc:Choice>
              <mc:Fallback>
                <p:oleObj name="Equation" r:id="rId17" imgW="232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3206750"/>
                        <a:ext cx="405606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659312" y="3144583"/>
            <a:ext cx="4176712" cy="865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78552"/>
              </p:ext>
            </p:extLst>
          </p:nvPr>
        </p:nvGraphicFramePr>
        <p:xfrm>
          <a:off x="5108575" y="4506913"/>
          <a:ext cx="36337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Equation" r:id="rId19" imgW="2082600" imgH="482400" progId="Equation.DSMT4">
                  <p:embed/>
                </p:oleObj>
              </mc:Choice>
              <mc:Fallback>
                <p:oleObj name="Equation" r:id="rId19" imgW="2082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4506913"/>
                        <a:ext cx="36337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004048" y="4513008"/>
            <a:ext cx="3831976" cy="865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819899" y="4009770"/>
            <a:ext cx="0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6819899" y="5378195"/>
            <a:ext cx="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79302"/>
              </p:ext>
            </p:extLst>
          </p:nvPr>
        </p:nvGraphicFramePr>
        <p:xfrm>
          <a:off x="7899399" y="1777745"/>
          <a:ext cx="990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Ecuación" r:id="rId21" imgW="761760" imgH="279360" progId="Equation.3">
                  <p:embed/>
                </p:oleObj>
              </mc:Choice>
              <mc:Fallback>
                <p:oleObj name="Ecuación" r:id="rId21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399" y="1777745"/>
                        <a:ext cx="990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7612062" y="1993645"/>
            <a:ext cx="215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92971"/>
              </p:ext>
            </p:extLst>
          </p:nvPr>
        </p:nvGraphicFramePr>
        <p:xfrm>
          <a:off x="6964362" y="2425445"/>
          <a:ext cx="431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" name="Ecuación" r:id="rId22" imgW="266400" imgH="228600" progId="Equation.3">
                  <p:embed/>
                </p:oleObj>
              </mc:Choice>
              <mc:Fallback>
                <p:oleObj name="Ecuación" r:id="rId22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2" y="2425445"/>
                        <a:ext cx="431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00919"/>
              </p:ext>
            </p:extLst>
          </p:nvPr>
        </p:nvGraphicFramePr>
        <p:xfrm>
          <a:off x="6964362" y="4081208"/>
          <a:ext cx="5540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9" name="Ecuación" r:id="rId23" imgW="342720" imgH="228600" progId="Equation.3">
                  <p:embed/>
                </p:oleObj>
              </mc:Choice>
              <mc:Fallback>
                <p:oleObj name="Ecuación" r:id="rId23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2" y="4081208"/>
                        <a:ext cx="5540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1190"/>
              </p:ext>
            </p:extLst>
          </p:nvPr>
        </p:nvGraphicFramePr>
        <p:xfrm>
          <a:off x="2065195" y="5925562"/>
          <a:ext cx="692434" cy="49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0" name="Equation" r:id="rId24" imgW="355320" imgH="253800" progId="Equation.DSMT4">
                  <p:embed/>
                </p:oleObj>
              </mc:Choice>
              <mc:Fallback>
                <p:oleObj name="Equation" r:id="rId2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65195" y="5925562"/>
                        <a:ext cx="692434" cy="49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3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645401"/>
              </p:ext>
            </p:extLst>
          </p:nvPr>
        </p:nvGraphicFramePr>
        <p:xfrm>
          <a:off x="6251575" y="5926138"/>
          <a:ext cx="11366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1" name="Equation" r:id="rId26" imgW="583920" imgH="253800" progId="Equation.DSMT4">
                  <p:embed/>
                </p:oleObj>
              </mc:Choice>
              <mc:Fallback>
                <p:oleObj name="Equation" r:id="rId26" imgW="583920" imgH="253800" progId="Equation.DSMT4">
                  <p:embed/>
                  <p:pic>
                    <p:nvPicPr>
                      <p:cNvPr id="0" name="3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5926138"/>
                        <a:ext cx="11366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Rectángulo"/>
          <p:cNvSpPr/>
          <p:nvPr/>
        </p:nvSpPr>
        <p:spPr>
          <a:xfrm>
            <a:off x="4755873" y="1185898"/>
            <a:ext cx="398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Aproximación de Kohn-Sham (KS)-ZORA</a:t>
            </a:r>
            <a:endParaRPr lang="es-MX" b="1" dirty="0"/>
          </a:p>
        </p:txBody>
      </p:sp>
      <p:sp>
        <p:nvSpPr>
          <p:cNvPr id="39" name="38 Rectángulo"/>
          <p:cNvSpPr/>
          <p:nvPr/>
        </p:nvSpPr>
        <p:spPr>
          <a:xfrm>
            <a:off x="6422722" y="395028"/>
            <a:ext cx="77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DIRAC</a:t>
            </a:r>
            <a:endParaRPr lang="es-MX" b="1" dirty="0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6773257" y="718379"/>
            <a:ext cx="0" cy="4675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" name="40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MÉTODO ZORA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48713"/>
              </p:ext>
            </p:extLst>
          </p:nvPr>
        </p:nvGraphicFramePr>
        <p:xfrm>
          <a:off x="1691680" y="476672"/>
          <a:ext cx="559254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0" name="Equation" r:id="rId3" imgW="2082600" imgH="482400" progId="Equation.DSMT4">
                  <p:embed/>
                </p:oleObj>
              </mc:Choice>
              <mc:Fallback>
                <p:oleObj name="Equation" r:id="rId3" imgW="20826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6672"/>
                        <a:ext cx="5592548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84658"/>
              </p:ext>
            </p:extLst>
          </p:nvPr>
        </p:nvGraphicFramePr>
        <p:xfrm>
          <a:off x="2411760" y="4581128"/>
          <a:ext cx="550861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1" name="Equation" r:id="rId5" imgW="1942920" imgH="736560" progId="Equation.DSMT4">
                  <p:embed/>
                </p:oleObj>
              </mc:Choice>
              <mc:Fallback>
                <p:oleObj name="Equation" r:id="rId5" imgW="19429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581128"/>
                        <a:ext cx="5508612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57578"/>
              </p:ext>
            </p:extLst>
          </p:nvPr>
        </p:nvGraphicFramePr>
        <p:xfrm>
          <a:off x="539552" y="1916832"/>
          <a:ext cx="769917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2" name="Equation" r:id="rId7" imgW="3035160" imgH="482400" progId="Equation.DSMT4">
                  <p:embed/>
                </p:oleObj>
              </mc:Choice>
              <mc:Fallback>
                <p:oleObj name="Equation" r:id="rId7" imgW="303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7699171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27403"/>
              </p:ext>
            </p:extLst>
          </p:nvPr>
        </p:nvGraphicFramePr>
        <p:xfrm>
          <a:off x="1619672" y="4149080"/>
          <a:ext cx="6164088" cy="42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3" name="Equation" r:id="rId9" imgW="3340080" imgH="228600" progId="Equation.DSMT4">
                  <p:embed/>
                </p:oleObj>
              </mc:Choice>
              <mc:Fallback>
                <p:oleObj name="Equation" r:id="rId9" imgW="3340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672" y="4149080"/>
                        <a:ext cx="6164088" cy="42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73037"/>
              </p:ext>
            </p:extLst>
          </p:nvPr>
        </p:nvGraphicFramePr>
        <p:xfrm>
          <a:off x="2987824" y="3140968"/>
          <a:ext cx="3353685" cy="62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4" name="Equation" r:id="rId11" imgW="1295280" imgH="241200" progId="Equation.DSMT4">
                  <p:embed/>
                </p:oleObj>
              </mc:Choice>
              <mc:Fallback>
                <p:oleObj name="Equation" r:id="rId11" imgW="1295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7824" y="3140968"/>
                        <a:ext cx="3353685" cy="62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MODELO DE POTENCIAL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0306" y="651306"/>
            <a:ext cx="6448566" cy="601805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chemeClr val="tx1"/>
                </a:solidFill>
              </a:rPr>
              <a:t>! RKS PBE TZVP TZVP/J ZORA </a:t>
            </a:r>
            <a:r>
              <a:rPr lang="es-MX" sz="1200" b="1" dirty="0" err="1">
                <a:solidFill>
                  <a:schemeClr val="tx1"/>
                </a:solidFill>
              </a:rPr>
              <a:t>Direct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TightSCF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UseSym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XYZFile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! PAL8</a:t>
            </a: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rel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r>
              <a:rPr lang="es-MX" sz="1200" b="1" dirty="0">
                <a:solidFill>
                  <a:schemeClr val="tx1"/>
                </a:solidFill>
              </a:rPr>
              <a:t>      ZORA        </a:t>
            </a:r>
            <a:r>
              <a:rPr lang="es-MX" sz="1200" b="1" dirty="0" smtClean="0">
                <a:solidFill>
                  <a:schemeClr val="tx1"/>
                </a:solidFill>
              </a:rPr>
              <a:t>      # </a:t>
            </a:r>
            <a:r>
              <a:rPr lang="es-MX" sz="1200" b="1" dirty="0" err="1">
                <a:solidFill>
                  <a:schemeClr val="tx1"/>
                </a:solidFill>
              </a:rPr>
              <a:t>scalar</a:t>
            </a:r>
            <a:r>
              <a:rPr lang="es-MX" sz="1200" b="1" dirty="0">
                <a:solidFill>
                  <a:schemeClr val="tx1"/>
                </a:solidFill>
              </a:rPr>
              <a:t> ZORA 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with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Resolution</a:t>
            </a:r>
            <a:r>
              <a:rPr lang="es-MX" sz="1200" b="1" dirty="0">
                <a:solidFill>
                  <a:schemeClr val="tx1"/>
                </a:solidFill>
              </a:rPr>
              <a:t> of </a:t>
            </a:r>
            <a:r>
              <a:rPr lang="es-MX" sz="1200" b="1" dirty="0" err="1">
                <a:solidFill>
                  <a:schemeClr val="tx1"/>
                </a:solidFill>
              </a:rPr>
              <a:t>Identity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ModelPot</a:t>
            </a:r>
            <a:r>
              <a:rPr lang="es-MX" sz="1200" b="1" dirty="0">
                <a:solidFill>
                  <a:schemeClr val="tx1"/>
                </a:solidFill>
              </a:rPr>
              <a:t>    1,1,1,1     </a:t>
            </a:r>
            <a:r>
              <a:rPr lang="es-MX" sz="1200" b="1" dirty="0" smtClean="0">
                <a:solidFill>
                  <a:schemeClr val="tx1"/>
                </a:solidFill>
              </a:rPr>
              <a:t>     # </a:t>
            </a:r>
            <a:r>
              <a:rPr lang="es-MX" sz="1200" b="1" dirty="0" err="1">
                <a:solidFill>
                  <a:schemeClr val="tx1"/>
                </a:solidFill>
              </a:rPr>
              <a:t>Terms</a:t>
            </a:r>
            <a:r>
              <a:rPr lang="es-MX" sz="1200" b="1" dirty="0">
                <a:solidFill>
                  <a:schemeClr val="tx1"/>
                </a:solidFill>
              </a:rPr>
              <a:t> in </a:t>
            </a:r>
            <a:r>
              <a:rPr lang="es-MX" sz="1200" b="1" dirty="0" err="1">
                <a:solidFill>
                  <a:schemeClr val="tx1"/>
                </a:solidFill>
              </a:rPr>
              <a:t>the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potential</a:t>
            </a:r>
            <a:r>
              <a:rPr lang="es-MX" sz="1200" b="1" dirty="0">
                <a:solidFill>
                  <a:schemeClr val="tx1"/>
                </a:solidFill>
              </a:rPr>
              <a:t>: </a:t>
            </a:r>
            <a:r>
              <a:rPr lang="es-MX" sz="1200" b="1" dirty="0" err="1">
                <a:solidFill>
                  <a:schemeClr val="tx1"/>
                </a:solidFill>
              </a:rPr>
              <a:t>VeN</a:t>
            </a:r>
            <a:r>
              <a:rPr lang="es-MX" sz="1200" b="1" dirty="0">
                <a:solidFill>
                  <a:schemeClr val="tx1"/>
                </a:solidFill>
              </a:rPr>
              <a:t>, VC, </a:t>
            </a:r>
            <a:r>
              <a:rPr lang="es-MX" sz="1200" b="1" dirty="0" err="1">
                <a:solidFill>
                  <a:schemeClr val="tx1"/>
                </a:solidFill>
              </a:rPr>
              <a:t>VXa</a:t>
            </a:r>
            <a:r>
              <a:rPr lang="es-MX" sz="1200" b="1" dirty="0">
                <a:solidFill>
                  <a:schemeClr val="tx1"/>
                </a:solidFill>
              </a:rPr>
              <a:t>, VLDA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ModelDens</a:t>
            </a:r>
            <a:r>
              <a:rPr lang="es-MX" sz="1200" b="1" dirty="0">
                <a:solidFill>
                  <a:schemeClr val="tx1"/>
                </a:solidFill>
              </a:rPr>
              <a:t>   </a:t>
            </a:r>
            <a:r>
              <a:rPr lang="es-MX" sz="1200" b="1" dirty="0" err="1">
                <a:solidFill>
                  <a:schemeClr val="tx1"/>
                </a:solidFill>
              </a:rPr>
              <a:t>rhoZORA</a:t>
            </a:r>
            <a:r>
              <a:rPr lang="es-MX" sz="1200" b="1" dirty="0">
                <a:solidFill>
                  <a:schemeClr val="tx1"/>
                </a:solidFill>
              </a:rPr>
              <a:t>     # ZORA </a:t>
            </a:r>
            <a:r>
              <a:rPr lang="es-MX" sz="1200" b="1" dirty="0" err="1">
                <a:solidFill>
                  <a:schemeClr val="tx1"/>
                </a:solidFill>
              </a:rPr>
              <a:t>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densities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Velit</a:t>
            </a:r>
            <a:r>
              <a:rPr lang="es-MX" sz="1200" b="1" dirty="0">
                <a:solidFill>
                  <a:schemeClr val="tx1"/>
                </a:solidFill>
              </a:rPr>
              <a:t>       137.0359895 </a:t>
            </a:r>
            <a:r>
              <a:rPr lang="es-MX" sz="1200" b="1" dirty="0" smtClean="0">
                <a:solidFill>
                  <a:schemeClr val="tx1"/>
                </a:solidFill>
              </a:rPr>
              <a:t>     # </a:t>
            </a:r>
            <a:r>
              <a:rPr lang="es-MX" sz="1200" b="1" dirty="0" err="1">
                <a:solidFill>
                  <a:schemeClr val="tx1"/>
                </a:solidFill>
              </a:rPr>
              <a:t>speed</a:t>
            </a:r>
            <a:r>
              <a:rPr lang="es-MX" sz="1200" b="1" dirty="0">
                <a:solidFill>
                  <a:schemeClr val="tx1"/>
                </a:solidFill>
              </a:rPr>
              <a:t> of light </a:t>
            </a:r>
            <a:r>
              <a:rPr lang="es-MX" sz="1200" b="1" dirty="0" err="1">
                <a:solidFill>
                  <a:schemeClr val="tx1"/>
                </a:solidFill>
              </a:rPr>
              <a:t>used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PictureChange</a:t>
            </a:r>
            <a:r>
              <a:rPr lang="es-MX" sz="1200" b="1" dirty="0">
                <a:solidFill>
                  <a:schemeClr val="tx1"/>
                </a:solidFill>
              </a:rPr>
              <a:t> true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 err="1">
                <a:solidFill>
                  <a:schemeClr val="tx1"/>
                </a:solidFill>
              </a:rPr>
              <a:t>PictureChange</a:t>
            </a:r>
            <a:r>
              <a:rPr lang="es-MX" sz="1200" b="1" dirty="0">
                <a:solidFill>
                  <a:schemeClr val="tx1"/>
                </a:solidFill>
              </a:rPr>
              <a:t> true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OneCenter</a:t>
            </a:r>
            <a:r>
              <a:rPr lang="es-MX" sz="1200" b="1" dirty="0">
                <a:solidFill>
                  <a:schemeClr val="tx1"/>
                </a:solidFill>
              </a:rPr>
              <a:t>   true       </a:t>
            </a:r>
            <a:r>
              <a:rPr lang="es-MX" sz="1200" b="1" dirty="0" smtClean="0">
                <a:solidFill>
                  <a:schemeClr val="tx1"/>
                </a:solidFill>
              </a:rPr>
              <a:t>        </a:t>
            </a:r>
            <a:r>
              <a:rPr lang="es-MX" sz="1200" b="1" dirty="0">
                <a:solidFill>
                  <a:schemeClr val="tx1"/>
                </a:solidFill>
              </a:rPr>
              <a:t># </a:t>
            </a:r>
            <a:r>
              <a:rPr lang="es-MX" sz="1200" b="1" dirty="0" err="1">
                <a:solidFill>
                  <a:schemeClr val="tx1"/>
                </a:solidFill>
              </a:rPr>
              <a:t>Numerical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integration</a:t>
            </a:r>
            <a:r>
              <a:rPr lang="es-MX" sz="1200" b="1" dirty="0">
                <a:solidFill>
                  <a:schemeClr val="tx1"/>
                </a:solidFill>
              </a:rPr>
              <a:t> radial </a:t>
            </a:r>
            <a:r>
              <a:rPr lang="es-MX" sz="1200" b="1" dirty="0" err="1">
                <a:solidFill>
                  <a:schemeClr val="tx1"/>
                </a:solidFill>
              </a:rPr>
              <a:t>is</a:t>
            </a:r>
            <a:r>
              <a:rPr lang="es-MX" sz="1200" b="1" dirty="0">
                <a:solidFill>
                  <a:schemeClr val="tx1"/>
                </a:solidFill>
              </a:rPr>
              <a:t> done </a:t>
            </a:r>
            <a:r>
              <a:rPr lang="es-MX" sz="1200" b="1" dirty="0" err="1">
                <a:solidFill>
                  <a:schemeClr val="tx1"/>
                </a:solidFill>
              </a:rPr>
              <a:t>exact</a:t>
            </a:r>
            <a:r>
              <a:rPr lang="es-MX" sz="1200" b="1" dirty="0">
                <a:solidFill>
                  <a:schemeClr val="tx1"/>
                </a:solidFill>
              </a:rPr>
              <a:t> and angular </a:t>
            </a:r>
            <a:r>
              <a:rPr lang="es-MX" sz="1200" b="1" dirty="0" err="1">
                <a:solidFill>
                  <a:schemeClr val="tx1"/>
                </a:solidFill>
              </a:rPr>
              <a:t>analytical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basis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basis</a:t>
            </a:r>
            <a:r>
              <a:rPr lang="es-MX" sz="1200" b="1" dirty="0">
                <a:solidFill>
                  <a:schemeClr val="tx1"/>
                </a:solidFill>
              </a:rPr>
              <a:t>       TZV_ZORA    # Bases relativistas SASC ZORA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Aux</a:t>
            </a:r>
            <a:r>
              <a:rPr lang="es-MX" sz="1200" b="1" dirty="0">
                <a:solidFill>
                  <a:schemeClr val="tx1"/>
                </a:solidFill>
              </a:rPr>
              <a:t>         TZV_J       # Funciones auxiliares para el termino de Coulomb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Grid</a:t>
            </a:r>
            <a:r>
              <a:rPr lang="es-MX" sz="1200" b="1" dirty="0">
                <a:solidFill>
                  <a:schemeClr val="tx1"/>
                </a:solidFill>
              </a:rPr>
              <a:t>        2     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 err="1">
                <a:solidFill>
                  <a:schemeClr val="tx1"/>
                </a:solidFill>
              </a:rPr>
              <a:t>Lebedev</a:t>
            </a:r>
            <a:r>
              <a:rPr lang="es-MX" sz="1200" b="1" dirty="0">
                <a:solidFill>
                  <a:schemeClr val="tx1"/>
                </a:solidFill>
              </a:rPr>
              <a:t> 110 </a:t>
            </a:r>
            <a:r>
              <a:rPr lang="es-MX" sz="1200" b="1" dirty="0" err="1">
                <a:solidFill>
                  <a:schemeClr val="tx1"/>
                </a:solidFill>
              </a:rPr>
              <a:t>points</a:t>
            </a:r>
            <a:r>
              <a:rPr lang="es-MX" sz="1200" b="1" dirty="0">
                <a:solidFill>
                  <a:schemeClr val="tx1"/>
                </a:solidFill>
              </a:rPr>
              <a:t> (default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SCF </a:t>
            </a:r>
            <a:r>
              <a:rPr lang="es-MX" sz="1200" b="1" dirty="0" err="1">
                <a:solidFill>
                  <a:schemeClr val="tx1"/>
                </a:solidFill>
              </a:rPr>
              <a:t>iterations</a:t>
            </a:r>
            <a:r>
              <a:rPr lang="es-MX" sz="1200" b="1" dirty="0">
                <a:solidFill>
                  <a:schemeClr val="tx1"/>
                </a:solidFill>
              </a:rPr>
              <a:t>)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FinalGrid</a:t>
            </a:r>
            <a:r>
              <a:rPr lang="es-MX" sz="1200" b="1" dirty="0">
                <a:solidFill>
                  <a:schemeClr val="tx1"/>
                </a:solidFill>
              </a:rPr>
              <a:t>   4           # </a:t>
            </a:r>
            <a:r>
              <a:rPr lang="es-MX" sz="1200" b="1" dirty="0" err="1">
                <a:solidFill>
                  <a:schemeClr val="tx1"/>
                </a:solidFill>
              </a:rPr>
              <a:t>Lebedev</a:t>
            </a:r>
            <a:r>
              <a:rPr lang="es-MX" sz="1200" b="1" dirty="0">
                <a:solidFill>
                  <a:schemeClr val="tx1"/>
                </a:solidFill>
              </a:rPr>
              <a:t> 302 </a:t>
            </a:r>
            <a:r>
              <a:rPr lang="es-MX" sz="1200" b="1" dirty="0" err="1">
                <a:solidFill>
                  <a:schemeClr val="tx1"/>
                </a:solidFill>
              </a:rPr>
              <a:t>points</a:t>
            </a:r>
            <a:r>
              <a:rPr lang="es-MX" sz="1200" b="1" dirty="0">
                <a:solidFill>
                  <a:schemeClr val="tx1"/>
                </a:solidFill>
              </a:rPr>
              <a:t> (default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FinalGrid</a:t>
            </a:r>
            <a:r>
              <a:rPr lang="es-MX" sz="1200" b="1" dirty="0">
                <a:solidFill>
                  <a:schemeClr val="tx1"/>
                </a:solidFill>
              </a:rPr>
              <a:t>)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RI          </a:t>
            </a:r>
            <a:r>
              <a:rPr lang="es-MX" sz="1200" b="1" dirty="0" err="1">
                <a:solidFill>
                  <a:schemeClr val="tx1"/>
                </a:solidFill>
              </a:rPr>
              <a:t>on</a:t>
            </a:r>
            <a:r>
              <a:rPr lang="es-MX" sz="1200" b="1" dirty="0">
                <a:solidFill>
                  <a:schemeClr val="tx1"/>
                </a:solidFill>
              </a:rPr>
              <a:t>    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>
                <a:solidFill>
                  <a:schemeClr val="tx1"/>
                </a:solidFill>
              </a:rPr>
              <a:t>do use </a:t>
            </a:r>
            <a:r>
              <a:rPr lang="es-MX" sz="1200" b="1" dirty="0" err="1">
                <a:solidFill>
                  <a:schemeClr val="tx1"/>
                </a:solidFill>
              </a:rPr>
              <a:t>the</a:t>
            </a:r>
            <a:r>
              <a:rPr lang="es-MX" sz="1200" b="1" dirty="0">
                <a:solidFill>
                  <a:schemeClr val="tx1"/>
                </a:solidFill>
              </a:rPr>
              <a:t> RI-J </a:t>
            </a:r>
            <a:r>
              <a:rPr lang="es-MX" sz="1200" b="1" dirty="0" err="1">
                <a:solidFill>
                  <a:schemeClr val="tx1"/>
                </a:solidFill>
              </a:rPr>
              <a:t>approximation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RIFlags</a:t>
            </a:r>
            <a:r>
              <a:rPr lang="es-MX" sz="1200" b="1" dirty="0">
                <a:solidFill>
                  <a:schemeClr val="tx1"/>
                </a:solidFill>
              </a:rPr>
              <a:t>     1          </a:t>
            </a:r>
            <a:r>
              <a:rPr lang="es-MX" sz="1200" b="1" dirty="0" smtClean="0">
                <a:solidFill>
                  <a:schemeClr val="tx1"/>
                </a:solidFill>
              </a:rPr>
              <a:t>  </a:t>
            </a:r>
            <a:r>
              <a:rPr lang="es-MX" sz="1200" b="1" dirty="0">
                <a:solidFill>
                  <a:schemeClr val="tx1"/>
                </a:solidFill>
              </a:rPr>
              <a:t># </a:t>
            </a:r>
            <a:r>
              <a:rPr lang="es-MX" sz="1200" b="1" dirty="0" err="1">
                <a:solidFill>
                  <a:schemeClr val="tx1"/>
                </a:solidFill>
              </a:rPr>
              <a:t>but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treat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exchange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exactly</a:t>
            </a:r>
            <a:r>
              <a:rPr lang="es-MX" sz="1200" b="1" dirty="0">
                <a:solidFill>
                  <a:schemeClr val="tx1"/>
                </a:solidFill>
              </a:rPr>
              <a:t>, equivale a usar ! RIJONX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scf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MaxIntMem</a:t>
            </a:r>
            <a:r>
              <a:rPr lang="es-MX" sz="1200" b="1" dirty="0">
                <a:solidFill>
                  <a:schemeClr val="tx1"/>
                </a:solidFill>
              </a:rPr>
              <a:t>   8192        # Max. </a:t>
            </a:r>
            <a:r>
              <a:rPr lang="es-MX" sz="1200" b="1" dirty="0" err="1">
                <a:solidFill>
                  <a:schemeClr val="tx1"/>
                </a:solidFill>
              </a:rPr>
              <a:t>amount</a:t>
            </a:r>
            <a:r>
              <a:rPr lang="es-MX" sz="1200" b="1" dirty="0">
                <a:solidFill>
                  <a:schemeClr val="tx1"/>
                </a:solidFill>
              </a:rPr>
              <a:t> of RAM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2 el. </a:t>
            </a:r>
            <a:r>
              <a:rPr lang="es-MX" sz="1200" b="1" dirty="0" err="1">
                <a:solidFill>
                  <a:schemeClr val="tx1"/>
                </a:solidFill>
              </a:rPr>
              <a:t>ints</a:t>
            </a:r>
            <a:r>
              <a:rPr lang="es-MX" sz="1200" b="1" dirty="0">
                <a:solidFill>
                  <a:schemeClr val="tx1"/>
                </a:solidFill>
              </a:rPr>
              <a:t>. (MB), 8192MB=8GB Si PAL8, 1GB/core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MaxIter</a:t>
            </a:r>
            <a:r>
              <a:rPr lang="es-MX" sz="1200" b="1" dirty="0">
                <a:solidFill>
                  <a:schemeClr val="tx1"/>
                </a:solidFill>
              </a:rPr>
              <a:t>     120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* </a:t>
            </a:r>
            <a:r>
              <a:rPr lang="es-MX" sz="1200" b="1" dirty="0" err="1">
                <a:solidFill>
                  <a:schemeClr val="tx1"/>
                </a:solidFill>
              </a:rPr>
              <a:t>xyz</a:t>
            </a:r>
            <a:r>
              <a:rPr lang="es-MX" sz="1200" b="1" dirty="0">
                <a:solidFill>
                  <a:schemeClr val="tx1"/>
                </a:solidFill>
              </a:rPr>
              <a:t> 0 1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 Au     0.0 0.0 0.0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 Au     0.0 0.0 2.50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-171400"/>
            <a:ext cx="852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6. Au2 single </a:t>
            </a:r>
            <a:r>
              <a:rPr lang="es-MX" dirty="0" err="1" smtClean="0"/>
              <a:t>point</a:t>
            </a:r>
            <a:r>
              <a:rPr lang="es-MX" dirty="0" smtClean="0"/>
              <a:t> ZORA. 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2758" y="332656"/>
            <a:ext cx="141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a</a:t>
            </a:r>
            <a:r>
              <a:rPr lang="es-MX" b="1" dirty="0" smtClean="0"/>
              <a:t>u2_zora.inp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04249" y="885789"/>
            <a:ext cx="22164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err="1">
                <a:solidFill>
                  <a:srgbClr val="0070C0"/>
                </a:solidFill>
              </a:rPr>
              <a:t>KeyWords</a:t>
            </a:r>
            <a:endParaRPr lang="es-MX" sz="1700" b="1" dirty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! </a:t>
            </a:r>
            <a:r>
              <a:rPr lang="es-MX" sz="1700" b="1" dirty="0" smtClean="0">
                <a:solidFill>
                  <a:srgbClr val="0070C0"/>
                </a:solidFill>
              </a:rPr>
              <a:t>ZORA   </a:t>
            </a:r>
            <a:r>
              <a:rPr lang="es-MX" sz="1700" dirty="0" smtClean="0"/>
              <a:t>= Solicita un Hamiltoniano de ZORA</a:t>
            </a:r>
          </a:p>
          <a:p>
            <a:endParaRPr lang="es-MX" sz="1700" dirty="0"/>
          </a:p>
          <a:p>
            <a:r>
              <a:rPr lang="es-MX" sz="1700" b="1" dirty="0" smtClean="0">
                <a:solidFill>
                  <a:srgbClr val="0070C0"/>
                </a:solidFill>
              </a:rPr>
              <a:t>%</a:t>
            </a:r>
            <a:r>
              <a:rPr lang="es-MX" sz="1700" b="1" dirty="0" err="1" smtClean="0">
                <a:solidFill>
                  <a:srgbClr val="0070C0"/>
                </a:solidFill>
              </a:rPr>
              <a:t>rel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 </a:t>
            </a:r>
            <a:r>
              <a:rPr lang="es-MX" sz="1700" b="1" dirty="0" smtClean="0">
                <a:solidFill>
                  <a:srgbClr val="0070C0"/>
                </a:solidFill>
              </a:rPr>
              <a:t>   OPCIONES</a:t>
            </a:r>
          </a:p>
          <a:p>
            <a:r>
              <a:rPr lang="es-MX" sz="1700" b="1" dirty="0" err="1" smtClean="0">
                <a:solidFill>
                  <a:srgbClr val="0070C0"/>
                </a:solidFill>
              </a:rPr>
              <a:t>End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endParaRPr lang="es-MX" sz="1700" b="1" dirty="0" smtClean="0">
              <a:solidFill>
                <a:srgbClr val="0070C0"/>
              </a:solidFill>
            </a:endParaRPr>
          </a:p>
          <a:p>
            <a:endParaRPr lang="es-MX" sz="1700" b="1" dirty="0">
              <a:solidFill>
                <a:srgbClr val="0070C0"/>
              </a:solidFill>
            </a:endParaRPr>
          </a:p>
          <a:p>
            <a:r>
              <a:rPr lang="es-MX" sz="1700" b="1" dirty="0" smtClean="0">
                <a:solidFill>
                  <a:srgbClr val="0070C0"/>
                </a:solidFill>
              </a:rPr>
              <a:t>%</a:t>
            </a:r>
            <a:r>
              <a:rPr lang="es-MX" sz="1700" b="1" dirty="0" err="1" smtClean="0">
                <a:solidFill>
                  <a:srgbClr val="0070C0"/>
                </a:solidFill>
              </a:rPr>
              <a:t>basis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r>
              <a:rPr lang="es-MX" sz="1700" b="1" dirty="0">
                <a:solidFill>
                  <a:srgbClr val="0070C0"/>
                </a:solidFill>
              </a:rPr>
              <a:t> </a:t>
            </a:r>
            <a:r>
              <a:rPr lang="es-MX" sz="1700" b="1" dirty="0" smtClean="0">
                <a:solidFill>
                  <a:srgbClr val="0070C0"/>
                </a:solidFill>
              </a:rPr>
              <a:t>   </a:t>
            </a:r>
            <a:r>
              <a:rPr lang="es-MX" sz="1700" b="1" dirty="0" err="1" smtClean="0">
                <a:solidFill>
                  <a:srgbClr val="0070C0"/>
                </a:solidFill>
              </a:rPr>
              <a:t>basis</a:t>
            </a:r>
            <a:r>
              <a:rPr lang="es-MX" sz="1700" b="1" dirty="0" smtClean="0">
                <a:solidFill>
                  <a:srgbClr val="0070C0"/>
                </a:solidFill>
              </a:rPr>
              <a:t> TZV_ZORA</a:t>
            </a:r>
          </a:p>
          <a:p>
            <a:r>
              <a:rPr lang="es-MX" sz="1700" b="1" dirty="0">
                <a:solidFill>
                  <a:srgbClr val="0070C0"/>
                </a:solidFill>
              </a:rPr>
              <a:t> </a:t>
            </a:r>
            <a:r>
              <a:rPr lang="es-MX" sz="1700" b="1" dirty="0" smtClean="0">
                <a:solidFill>
                  <a:srgbClr val="0070C0"/>
                </a:solidFill>
              </a:rPr>
              <a:t>   </a:t>
            </a:r>
            <a:r>
              <a:rPr lang="es-MX" sz="1700" b="1" dirty="0" err="1" smtClean="0">
                <a:solidFill>
                  <a:srgbClr val="0070C0"/>
                </a:solidFill>
              </a:rPr>
              <a:t>Aux</a:t>
            </a:r>
            <a:r>
              <a:rPr lang="es-MX" sz="1700" b="1" dirty="0" smtClean="0">
                <a:solidFill>
                  <a:srgbClr val="0070C0"/>
                </a:solidFill>
              </a:rPr>
              <a:t>    TZV/J</a:t>
            </a:r>
          </a:p>
          <a:p>
            <a:r>
              <a:rPr lang="es-MX" sz="1700" b="1" dirty="0" err="1" smtClean="0">
                <a:solidFill>
                  <a:srgbClr val="0070C0"/>
                </a:solidFill>
              </a:rPr>
              <a:t>end</a:t>
            </a:r>
            <a:endParaRPr lang="es-MX" sz="1700" b="1" dirty="0" smtClean="0">
              <a:solidFill>
                <a:srgbClr val="0070C0"/>
              </a:solidFill>
            </a:endParaRPr>
          </a:p>
          <a:p>
            <a:endParaRPr lang="es-MX" sz="1700" b="1" dirty="0">
              <a:solidFill>
                <a:srgbClr val="0070C0"/>
              </a:solidFill>
            </a:endParaRPr>
          </a:p>
          <a:p>
            <a:endParaRPr lang="es-MX" sz="1700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SINGLE POINT ZORA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51745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ModelPot</a:t>
            </a:r>
            <a:r>
              <a:rPr lang="es-MX" b="1" dirty="0"/>
              <a:t>    1,1,1,1          # </a:t>
            </a:r>
            <a:r>
              <a:rPr lang="es-MX" b="1" dirty="0" err="1"/>
              <a:t>Terms</a:t>
            </a:r>
            <a:r>
              <a:rPr lang="es-MX" b="1" dirty="0"/>
              <a:t> in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model</a:t>
            </a:r>
            <a:r>
              <a:rPr lang="es-MX" b="1" dirty="0"/>
              <a:t> </a:t>
            </a:r>
            <a:r>
              <a:rPr lang="es-MX" b="1" dirty="0" err="1"/>
              <a:t>potential</a:t>
            </a:r>
            <a:r>
              <a:rPr lang="es-MX" b="1" dirty="0"/>
              <a:t>: </a:t>
            </a:r>
            <a:r>
              <a:rPr lang="es-MX" b="1" dirty="0" err="1"/>
              <a:t>VeN</a:t>
            </a:r>
            <a:r>
              <a:rPr lang="es-MX" b="1" dirty="0"/>
              <a:t>, VC, </a:t>
            </a:r>
            <a:r>
              <a:rPr lang="es-MX" b="1" dirty="0" err="1"/>
              <a:t>VXa</a:t>
            </a:r>
            <a:r>
              <a:rPr lang="es-MX" b="1" dirty="0"/>
              <a:t>, VLDA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31935"/>
              </p:ext>
            </p:extLst>
          </p:nvPr>
        </p:nvGraphicFramePr>
        <p:xfrm>
          <a:off x="611560" y="1340768"/>
          <a:ext cx="78279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Equation" r:id="rId3" imgW="3085920" imgH="507960" progId="Equation.DSMT4">
                  <p:embed/>
                </p:oleObj>
              </mc:Choice>
              <mc:Fallback>
                <p:oleObj name="Equation" r:id="rId3" imgW="3085920" imgH="507960" progId="Equation.DSMT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782796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29039"/>
              </p:ext>
            </p:extLst>
          </p:nvPr>
        </p:nvGraphicFramePr>
        <p:xfrm>
          <a:off x="1236786" y="2996952"/>
          <a:ext cx="71024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Equation" r:id="rId5" imgW="2743200" imgH="241200" progId="Equation.DSMT4">
                  <p:embed/>
                </p:oleObj>
              </mc:Choice>
              <mc:Fallback>
                <p:oleObj name="Equation" r:id="rId5" imgW="2743200" imgH="241200" progId="Equation.DSMT4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786" y="2996952"/>
                        <a:ext cx="71024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1187624" y="3686224"/>
            <a:ext cx="50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ModelPot</a:t>
            </a:r>
            <a:r>
              <a:rPr lang="es-MX" b="1" dirty="0" smtClean="0"/>
              <a:t>       </a:t>
            </a:r>
            <a:r>
              <a:rPr lang="es-MX" b="1" dirty="0"/>
              <a:t>1</a:t>
            </a:r>
            <a:r>
              <a:rPr lang="es-MX" b="1" dirty="0" smtClean="0"/>
              <a:t>,           1,                     1,                     1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31840" y="5733256"/>
            <a:ext cx="235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/>
              <a:t>ModelDens</a:t>
            </a:r>
            <a:r>
              <a:rPr lang="es-MX" b="1" dirty="0"/>
              <a:t>   </a:t>
            </a:r>
            <a:r>
              <a:rPr lang="es-MX" b="1" dirty="0" err="1"/>
              <a:t>rhoZORA</a:t>
            </a:r>
            <a:r>
              <a:rPr lang="es-MX" b="1" dirty="0"/>
              <a:t> </a:t>
            </a:r>
            <a:endParaRPr lang="es-MX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2867"/>
              </p:ext>
            </p:extLst>
          </p:nvPr>
        </p:nvGraphicFramePr>
        <p:xfrm>
          <a:off x="1907704" y="4993997"/>
          <a:ext cx="54229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Equation" r:id="rId7" imgW="2311200" imgH="393480" progId="Equation.DSMT4">
                  <p:embed/>
                </p:oleObj>
              </mc:Choice>
              <mc:Fallback>
                <p:oleObj name="Equation" r:id="rId7" imgW="231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4993997"/>
                        <a:ext cx="54229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MODELO DE POTENCIAL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6" y="701988"/>
            <a:ext cx="8325569" cy="192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395" y="332656"/>
            <a:ext cx="395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Usamos las bases relativistas TZV-ZORA</a:t>
            </a:r>
            <a:endParaRPr lang="es-MX" b="1" dirty="0"/>
          </a:p>
        </p:txBody>
      </p:sp>
      <p:sp>
        <p:nvSpPr>
          <p:cNvPr id="2" name="1 Rectángulo"/>
          <p:cNvSpPr/>
          <p:nvPr/>
        </p:nvSpPr>
        <p:spPr>
          <a:xfrm>
            <a:off x="422581" y="6093296"/>
            <a:ext cx="8037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Total </a:t>
            </a:r>
            <a:r>
              <a:rPr lang="en-US" sz="2200" b="1" dirty="0">
                <a:solidFill>
                  <a:srgbClr val="FF0000"/>
                </a:solidFill>
              </a:rPr>
              <a:t>Energy       :       -39351.50259372 Eh        -1070808.82444 eV</a:t>
            </a:r>
            <a:endParaRPr lang="es-MX" sz="2200" b="1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7" y="2648768"/>
            <a:ext cx="5709130" cy="32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BASES RELATIVISTAS ZORA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0306" y="476672"/>
            <a:ext cx="6448566" cy="63367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4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chemeClr val="tx1"/>
                </a:solidFill>
              </a:rPr>
              <a:t>! RKS PBE TZVP TZVP/J ZORA </a:t>
            </a:r>
            <a:r>
              <a:rPr lang="es-MX" sz="1200" b="1" dirty="0" err="1">
                <a:solidFill>
                  <a:schemeClr val="tx1"/>
                </a:solidFill>
              </a:rPr>
              <a:t>Direct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TightSCF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UseSym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XYZFile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 smtClean="0">
                <a:solidFill>
                  <a:schemeClr val="tx1"/>
                </a:solidFill>
              </a:rPr>
              <a:t>!</a:t>
            </a:r>
            <a:r>
              <a:rPr lang="es-MX" sz="1200" b="1" dirty="0" err="1" smtClean="0">
                <a:solidFill>
                  <a:schemeClr val="tx1"/>
                </a:solidFill>
              </a:rPr>
              <a:t>Opt</a:t>
            </a:r>
            <a:endParaRPr lang="es-MX" sz="1200" b="1" dirty="0" smtClean="0">
              <a:solidFill>
                <a:schemeClr val="tx1"/>
              </a:solidFill>
            </a:endParaRPr>
          </a:p>
          <a:p>
            <a:r>
              <a:rPr lang="es-MX" sz="1200" b="1" dirty="0" smtClean="0">
                <a:solidFill>
                  <a:schemeClr val="tx1"/>
                </a:solidFill>
              </a:rPr>
              <a:t>!</a:t>
            </a:r>
            <a:r>
              <a:rPr lang="es-MX" sz="1200" b="1" dirty="0" err="1" smtClean="0">
                <a:solidFill>
                  <a:schemeClr val="tx1"/>
                </a:solidFill>
              </a:rPr>
              <a:t>AnFreq</a:t>
            </a:r>
            <a:endParaRPr lang="es-MX" sz="1200" b="1" dirty="0" smtClean="0">
              <a:solidFill>
                <a:schemeClr val="tx1"/>
              </a:solidFill>
            </a:endParaRPr>
          </a:p>
          <a:p>
            <a:r>
              <a:rPr lang="es-MX" sz="1200" b="1" dirty="0" smtClean="0">
                <a:solidFill>
                  <a:schemeClr val="tx1"/>
                </a:solidFill>
              </a:rPr>
              <a:t>!PAL8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rel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r>
              <a:rPr lang="es-MX" sz="1200" b="1" dirty="0">
                <a:solidFill>
                  <a:schemeClr val="tx1"/>
                </a:solidFill>
              </a:rPr>
              <a:t>      ZORA        </a:t>
            </a:r>
            <a:r>
              <a:rPr lang="es-MX" sz="1200" b="1" dirty="0" smtClean="0">
                <a:solidFill>
                  <a:schemeClr val="tx1"/>
                </a:solidFill>
              </a:rPr>
              <a:t>      # </a:t>
            </a:r>
            <a:r>
              <a:rPr lang="es-MX" sz="1200" b="1" dirty="0" err="1">
                <a:solidFill>
                  <a:schemeClr val="tx1"/>
                </a:solidFill>
              </a:rPr>
              <a:t>scalar</a:t>
            </a:r>
            <a:r>
              <a:rPr lang="es-MX" sz="1200" b="1" dirty="0">
                <a:solidFill>
                  <a:schemeClr val="tx1"/>
                </a:solidFill>
              </a:rPr>
              <a:t> ZORA 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with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Resolution</a:t>
            </a:r>
            <a:r>
              <a:rPr lang="es-MX" sz="1200" b="1" dirty="0">
                <a:solidFill>
                  <a:schemeClr val="tx1"/>
                </a:solidFill>
              </a:rPr>
              <a:t> of </a:t>
            </a:r>
            <a:r>
              <a:rPr lang="es-MX" sz="1200" b="1" dirty="0" err="1">
                <a:solidFill>
                  <a:schemeClr val="tx1"/>
                </a:solidFill>
              </a:rPr>
              <a:t>Identity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ModelPot</a:t>
            </a:r>
            <a:r>
              <a:rPr lang="es-MX" sz="1200" b="1" dirty="0">
                <a:solidFill>
                  <a:schemeClr val="tx1"/>
                </a:solidFill>
              </a:rPr>
              <a:t>    1,1,1,1     </a:t>
            </a:r>
            <a:r>
              <a:rPr lang="es-MX" sz="1200" b="1" dirty="0" smtClean="0">
                <a:solidFill>
                  <a:schemeClr val="tx1"/>
                </a:solidFill>
              </a:rPr>
              <a:t>     # </a:t>
            </a:r>
            <a:r>
              <a:rPr lang="es-MX" sz="1200" b="1" dirty="0" err="1">
                <a:solidFill>
                  <a:schemeClr val="tx1"/>
                </a:solidFill>
              </a:rPr>
              <a:t>Terms</a:t>
            </a:r>
            <a:r>
              <a:rPr lang="es-MX" sz="1200" b="1" dirty="0">
                <a:solidFill>
                  <a:schemeClr val="tx1"/>
                </a:solidFill>
              </a:rPr>
              <a:t> in </a:t>
            </a:r>
            <a:r>
              <a:rPr lang="es-MX" sz="1200" b="1" dirty="0" err="1">
                <a:solidFill>
                  <a:schemeClr val="tx1"/>
                </a:solidFill>
              </a:rPr>
              <a:t>the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potential</a:t>
            </a:r>
            <a:r>
              <a:rPr lang="es-MX" sz="1200" b="1" dirty="0">
                <a:solidFill>
                  <a:schemeClr val="tx1"/>
                </a:solidFill>
              </a:rPr>
              <a:t>: </a:t>
            </a:r>
            <a:r>
              <a:rPr lang="es-MX" sz="1200" b="1" dirty="0" err="1">
                <a:solidFill>
                  <a:schemeClr val="tx1"/>
                </a:solidFill>
              </a:rPr>
              <a:t>VeN</a:t>
            </a:r>
            <a:r>
              <a:rPr lang="es-MX" sz="1200" b="1" dirty="0">
                <a:solidFill>
                  <a:schemeClr val="tx1"/>
                </a:solidFill>
              </a:rPr>
              <a:t>, VC, </a:t>
            </a:r>
            <a:r>
              <a:rPr lang="es-MX" sz="1200" b="1" dirty="0" err="1">
                <a:solidFill>
                  <a:schemeClr val="tx1"/>
                </a:solidFill>
              </a:rPr>
              <a:t>VXa</a:t>
            </a:r>
            <a:r>
              <a:rPr lang="es-MX" sz="1200" b="1" dirty="0">
                <a:solidFill>
                  <a:schemeClr val="tx1"/>
                </a:solidFill>
              </a:rPr>
              <a:t>, VLDA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ModelDens</a:t>
            </a:r>
            <a:r>
              <a:rPr lang="es-MX" sz="1200" b="1" dirty="0">
                <a:solidFill>
                  <a:schemeClr val="tx1"/>
                </a:solidFill>
              </a:rPr>
              <a:t>   </a:t>
            </a:r>
            <a:r>
              <a:rPr lang="es-MX" sz="1200" b="1" dirty="0" err="1">
                <a:solidFill>
                  <a:schemeClr val="tx1"/>
                </a:solidFill>
              </a:rPr>
              <a:t>rhoZORA</a:t>
            </a:r>
            <a:r>
              <a:rPr lang="es-MX" sz="1200" b="1" dirty="0">
                <a:solidFill>
                  <a:schemeClr val="tx1"/>
                </a:solidFill>
              </a:rPr>
              <a:t>     # ZORA </a:t>
            </a:r>
            <a:r>
              <a:rPr lang="es-MX" sz="1200" b="1" dirty="0" err="1">
                <a:solidFill>
                  <a:schemeClr val="tx1"/>
                </a:solidFill>
              </a:rPr>
              <a:t>model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densities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Velit</a:t>
            </a:r>
            <a:r>
              <a:rPr lang="es-MX" sz="1200" b="1" dirty="0">
                <a:solidFill>
                  <a:schemeClr val="tx1"/>
                </a:solidFill>
              </a:rPr>
              <a:t>       137.0359895 </a:t>
            </a:r>
            <a:r>
              <a:rPr lang="es-MX" sz="1200" b="1" dirty="0" smtClean="0">
                <a:solidFill>
                  <a:schemeClr val="tx1"/>
                </a:solidFill>
              </a:rPr>
              <a:t>     # </a:t>
            </a:r>
            <a:r>
              <a:rPr lang="es-MX" sz="1200" b="1" dirty="0" err="1">
                <a:solidFill>
                  <a:schemeClr val="tx1"/>
                </a:solidFill>
              </a:rPr>
              <a:t>speed</a:t>
            </a:r>
            <a:r>
              <a:rPr lang="es-MX" sz="1200" b="1" dirty="0">
                <a:solidFill>
                  <a:schemeClr val="tx1"/>
                </a:solidFill>
              </a:rPr>
              <a:t> of light </a:t>
            </a:r>
            <a:r>
              <a:rPr lang="es-MX" sz="1200" b="1" dirty="0" err="1">
                <a:solidFill>
                  <a:schemeClr val="tx1"/>
                </a:solidFill>
              </a:rPr>
              <a:t>used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PictureChange</a:t>
            </a:r>
            <a:r>
              <a:rPr lang="es-MX" sz="1200" b="1" dirty="0">
                <a:solidFill>
                  <a:schemeClr val="tx1"/>
                </a:solidFill>
              </a:rPr>
              <a:t> true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 err="1">
                <a:solidFill>
                  <a:schemeClr val="tx1"/>
                </a:solidFill>
              </a:rPr>
              <a:t>PictureChange</a:t>
            </a:r>
            <a:r>
              <a:rPr lang="es-MX" sz="1200" b="1" dirty="0">
                <a:solidFill>
                  <a:schemeClr val="tx1"/>
                </a:solidFill>
              </a:rPr>
              <a:t> true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OneCenter</a:t>
            </a:r>
            <a:r>
              <a:rPr lang="es-MX" sz="1200" b="1" dirty="0">
                <a:solidFill>
                  <a:schemeClr val="tx1"/>
                </a:solidFill>
              </a:rPr>
              <a:t>   true       </a:t>
            </a:r>
            <a:r>
              <a:rPr lang="es-MX" sz="1200" b="1" dirty="0" smtClean="0">
                <a:solidFill>
                  <a:schemeClr val="tx1"/>
                </a:solidFill>
              </a:rPr>
              <a:t>        </a:t>
            </a:r>
            <a:r>
              <a:rPr lang="es-MX" sz="1200" b="1" dirty="0">
                <a:solidFill>
                  <a:schemeClr val="tx1"/>
                </a:solidFill>
              </a:rPr>
              <a:t># </a:t>
            </a:r>
            <a:r>
              <a:rPr lang="es-MX" sz="1200" b="1" dirty="0" err="1">
                <a:solidFill>
                  <a:schemeClr val="tx1"/>
                </a:solidFill>
              </a:rPr>
              <a:t>Numerical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integration</a:t>
            </a:r>
            <a:r>
              <a:rPr lang="es-MX" sz="1200" b="1" dirty="0">
                <a:solidFill>
                  <a:schemeClr val="tx1"/>
                </a:solidFill>
              </a:rPr>
              <a:t> radial </a:t>
            </a:r>
            <a:r>
              <a:rPr lang="es-MX" sz="1200" b="1" dirty="0" err="1">
                <a:solidFill>
                  <a:schemeClr val="tx1"/>
                </a:solidFill>
              </a:rPr>
              <a:t>is</a:t>
            </a:r>
            <a:r>
              <a:rPr lang="es-MX" sz="1200" b="1" dirty="0">
                <a:solidFill>
                  <a:schemeClr val="tx1"/>
                </a:solidFill>
              </a:rPr>
              <a:t> done </a:t>
            </a:r>
            <a:r>
              <a:rPr lang="es-MX" sz="1200" b="1" dirty="0" err="1">
                <a:solidFill>
                  <a:schemeClr val="tx1"/>
                </a:solidFill>
              </a:rPr>
              <a:t>exact</a:t>
            </a:r>
            <a:r>
              <a:rPr lang="es-MX" sz="1200" b="1" dirty="0">
                <a:solidFill>
                  <a:schemeClr val="tx1"/>
                </a:solidFill>
              </a:rPr>
              <a:t> and angular </a:t>
            </a:r>
            <a:r>
              <a:rPr lang="es-MX" sz="1200" b="1" dirty="0" err="1">
                <a:solidFill>
                  <a:schemeClr val="tx1"/>
                </a:solidFill>
              </a:rPr>
              <a:t>analytical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basis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basis</a:t>
            </a:r>
            <a:r>
              <a:rPr lang="es-MX" sz="1200" b="1" dirty="0">
                <a:solidFill>
                  <a:schemeClr val="tx1"/>
                </a:solidFill>
              </a:rPr>
              <a:t>       TZV_ZORA    # Bases relativistas SASC ZORA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Aux</a:t>
            </a:r>
            <a:r>
              <a:rPr lang="es-MX" sz="1200" b="1" dirty="0">
                <a:solidFill>
                  <a:schemeClr val="tx1"/>
                </a:solidFill>
              </a:rPr>
              <a:t>         TZV_J       # Funciones auxiliares para el termino de Coulomb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method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Grid</a:t>
            </a:r>
            <a:r>
              <a:rPr lang="es-MX" sz="1200" b="1" dirty="0">
                <a:solidFill>
                  <a:schemeClr val="tx1"/>
                </a:solidFill>
              </a:rPr>
              <a:t>        2     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 err="1">
                <a:solidFill>
                  <a:schemeClr val="tx1"/>
                </a:solidFill>
              </a:rPr>
              <a:t>Lebedev</a:t>
            </a:r>
            <a:r>
              <a:rPr lang="es-MX" sz="1200" b="1" dirty="0">
                <a:solidFill>
                  <a:schemeClr val="tx1"/>
                </a:solidFill>
              </a:rPr>
              <a:t> 110 </a:t>
            </a:r>
            <a:r>
              <a:rPr lang="es-MX" sz="1200" b="1" dirty="0" err="1">
                <a:solidFill>
                  <a:schemeClr val="tx1"/>
                </a:solidFill>
              </a:rPr>
              <a:t>points</a:t>
            </a:r>
            <a:r>
              <a:rPr lang="es-MX" sz="1200" b="1" dirty="0">
                <a:solidFill>
                  <a:schemeClr val="tx1"/>
                </a:solidFill>
              </a:rPr>
              <a:t> (default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SCF </a:t>
            </a:r>
            <a:r>
              <a:rPr lang="es-MX" sz="1200" b="1" dirty="0" err="1">
                <a:solidFill>
                  <a:schemeClr val="tx1"/>
                </a:solidFill>
              </a:rPr>
              <a:t>iterations</a:t>
            </a:r>
            <a:r>
              <a:rPr lang="es-MX" sz="1200" b="1" dirty="0">
                <a:solidFill>
                  <a:schemeClr val="tx1"/>
                </a:solidFill>
              </a:rPr>
              <a:t>)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FinalGrid</a:t>
            </a:r>
            <a:r>
              <a:rPr lang="es-MX" sz="1200" b="1" dirty="0">
                <a:solidFill>
                  <a:schemeClr val="tx1"/>
                </a:solidFill>
              </a:rPr>
              <a:t>   4           # </a:t>
            </a:r>
            <a:r>
              <a:rPr lang="es-MX" sz="1200" b="1" dirty="0" err="1">
                <a:solidFill>
                  <a:schemeClr val="tx1"/>
                </a:solidFill>
              </a:rPr>
              <a:t>Lebedev</a:t>
            </a:r>
            <a:r>
              <a:rPr lang="es-MX" sz="1200" b="1" dirty="0">
                <a:solidFill>
                  <a:schemeClr val="tx1"/>
                </a:solidFill>
              </a:rPr>
              <a:t> 302 </a:t>
            </a:r>
            <a:r>
              <a:rPr lang="es-MX" sz="1200" b="1" dirty="0" err="1">
                <a:solidFill>
                  <a:schemeClr val="tx1"/>
                </a:solidFill>
              </a:rPr>
              <a:t>points</a:t>
            </a:r>
            <a:r>
              <a:rPr lang="es-MX" sz="1200" b="1" dirty="0">
                <a:solidFill>
                  <a:schemeClr val="tx1"/>
                </a:solidFill>
              </a:rPr>
              <a:t> (default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FinalGrid</a:t>
            </a:r>
            <a:r>
              <a:rPr lang="es-MX" sz="1200" b="1" dirty="0">
                <a:solidFill>
                  <a:schemeClr val="tx1"/>
                </a:solidFill>
              </a:rPr>
              <a:t>)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RI          </a:t>
            </a:r>
            <a:r>
              <a:rPr lang="es-MX" sz="1200" b="1" dirty="0" err="1">
                <a:solidFill>
                  <a:schemeClr val="tx1"/>
                </a:solidFill>
              </a:rPr>
              <a:t>on</a:t>
            </a:r>
            <a:r>
              <a:rPr lang="es-MX" sz="1200" b="1" dirty="0">
                <a:solidFill>
                  <a:schemeClr val="tx1"/>
                </a:solidFill>
              </a:rPr>
              <a:t>          </a:t>
            </a:r>
            <a:r>
              <a:rPr lang="es-MX" sz="1200" b="1" dirty="0" smtClean="0">
                <a:solidFill>
                  <a:schemeClr val="tx1"/>
                </a:solidFill>
              </a:rPr>
              <a:t>    # </a:t>
            </a:r>
            <a:r>
              <a:rPr lang="es-MX" sz="1200" b="1" dirty="0">
                <a:solidFill>
                  <a:schemeClr val="tx1"/>
                </a:solidFill>
              </a:rPr>
              <a:t>do use </a:t>
            </a:r>
            <a:r>
              <a:rPr lang="es-MX" sz="1200" b="1" dirty="0" err="1">
                <a:solidFill>
                  <a:schemeClr val="tx1"/>
                </a:solidFill>
              </a:rPr>
              <a:t>the</a:t>
            </a:r>
            <a:r>
              <a:rPr lang="es-MX" sz="1200" b="1" dirty="0">
                <a:solidFill>
                  <a:schemeClr val="tx1"/>
                </a:solidFill>
              </a:rPr>
              <a:t> RI-J </a:t>
            </a:r>
            <a:r>
              <a:rPr lang="es-MX" sz="1200" b="1" dirty="0" err="1">
                <a:solidFill>
                  <a:schemeClr val="tx1"/>
                </a:solidFill>
              </a:rPr>
              <a:t>approximation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RIFlags</a:t>
            </a:r>
            <a:r>
              <a:rPr lang="es-MX" sz="1200" b="1" dirty="0">
                <a:solidFill>
                  <a:schemeClr val="tx1"/>
                </a:solidFill>
              </a:rPr>
              <a:t>     1          </a:t>
            </a:r>
            <a:r>
              <a:rPr lang="es-MX" sz="1200" b="1" dirty="0" smtClean="0">
                <a:solidFill>
                  <a:schemeClr val="tx1"/>
                </a:solidFill>
              </a:rPr>
              <a:t>  </a:t>
            </a:r>
            <a:r>
              <a:rPr lang="es-MX" sz="1200" b="1" dirty="0">
                <a:solidFill>
                  <a:schemeClr val="tx1"/>
                </a:solidFill>
              </a:rPr>
              <a:t># </a:t>
            </a:r>
            <a:r>
              <a:rPr lang="es-MX" sz="1200" b="1" dirty="0" err="1">
                <a:solidFill>
                  <a:schemeClr val="tx1"/>
                </a:solidFill>
              </a:rPr>
              <a:t>but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treat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exchange</a:t>
            </a:r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exactly</a:t>
            </a:r>
            <a:r>
              <a:rPr lang="es-MX" sz="1200" b="1" dirty="0">
                <a:solidFill>
                  <a:schemeClr val="tx1"/>
                </a:solidFill>
              </a:rPr>
              <a:t>, equivale a usar ! RIJONX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%</a:t>
            </a:r>
            <a:r>
              <a:rPr lang="es-MX" sz="1200" b="1" dirty="0" err="1">
                <a:solidFill>
                  <a:schemeClr val="tx1"/>
                </a:solidFill>
              </a:rPr>
              <a:t>scf</a:t>
            </a:r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MaxIntMem</a:t>
            </a:r>
            <a:r>
              <a:rPr lang="es-MX" sz="1200" b="1" dirty="0">
                <a:solidFill>
                  <a:schemeClr val="tx1"/>
                </a:solidFill>
              </a:rPr>
              <a:t>   8192        # Max. </a:t>
            </a:r>
            <a:r>
              <a:rPr lang="es-MX" sz="1200" b="1" dirty="0" err="1">
                <a:solidFill>
                  <a:schemeClr val="tx1"/>
                </a:solidFill>
              </a:rPr>
              <a:t>amount</a:t>
            </a:r>
            <a:r>
              <a:rPr lang="es-MX" sz="1200" b="1" dirty="0">
                <a:solidFill>
                  <a:schemeClr val="tx1"/>
                </a:solidFill>
              </a:rPr>
              <a:t> of RAM </a:t>
            </a:r>
            <a:r>
              <a:rPr lang="es-MX" sz="1200" b="1" dirty="0" err="1">
                <a:solidFill>
                  <a:schemeClr val="tx1"/>
                </a:solidFill>
              </a:rPr>
              <a:t>for</a:t>
            </a:r>
            <a:r>
              <a:rPr lang="es-MX" sz="1200" b="1" dirty="0">
                <a:solidFill>
                  <a:schemeClr val="tx1"/>
                </a:solidFill>
              </a:rPr>
              <a:t> 2 el. </a:t>
            </a:r>
            <a:r>
              <a:rPr lang="es-MX" sz="1200" b="1" dirty="0" err="1">
                <a:solidFill>
                  <a:schemeClr val="tx1"/>
                </a:solidFill>
              </a:rPr>
              <a:t>ints</a:t>
            </a:r>
            <a:r>
              <a:rPr lang="es-MX" sz="1200" b="1" dirty="0">
                <a:solidFill>
                  <a:schemeClr val="tx1"/>
                </a:solidFill>
              </a:rPr>
              <a:t>. (MB), 8192MB=8GB Si PAL8, 1GB/core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</a:t>
            </a:r>
            <a:r>
              <a:rPr lang="es-MX" sz="1200" b="1" dirty="0" err="1">
                <a:solidFill>
                  <a:schemeClr val="tx1"/>
                </a:solidFill>
              </a:rPr>
              <a:t>MaxIter</a:t>
            </a:r>
            <a:r>
              <a:rPr lang="es-MX" sz="1200" b="1" dirty="0">
                <a:solidFill>
                  <a:schemeClr val="tx1"/>
                </a:solidFill>
              </a:rPr>
              <a:t>     120</a:t>
            </a:r>
          </a:p>
          <a:p>
            <a:r>
              <a:rPr lang="es-MX" sz="1200" b="1" dirty="0" err="1">
                <a:solidFill>
                  <a:schemeClr val="tx1"/>
                </a:solidFill>
              </a:rPr>
              <a:t>end</a:t>
            </a:r>
            <a:endParaRPr lang="es-MX" sz="1200" b="1" dirty="0">
              <a:solidFill>
                <a:schemeClr val="tx1"/>
              </a:solidFill>
            </a:endParaRPr>
          </a:p>
          <a:p>
            <a:endParaRPr lang="es-MX" sz="1200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</a:rPr>
              <a:t>* </a:t>
            </a:r>
            <a:r>
              <a:rPr lang="es-MX" sz="1200" b="1" dirty="0" err="1">
                <a:solidFill>
                  <a:schemeClr val="tx1"/>
                </a:solidFill>
              </a:rPr>
              <a:t>xyz</a:t>
            </a:r>
            <a:r>
              <a:rPr lang="es-MX" sz="1200" b="1" dirty="0">
                <a:solidFill>
                  <a:schemeClr val="tx1"/>
                </a:solidFill>
              </a:rPr>
              <a:t> 0 1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 Au     0.0 0.0 0.0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  Au     0.0 0.0 2.50</a:t>
            </a:r>
          </a:p>
          <a:p>
            <a:r>
              <a:rPr lang="es-MX" sz="12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-171400"/>
            <a:ext cx="852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Ejercicio 7. Au2 single </a:t>
            </a:r>
            <a:r>
              <a:rPr lang="es-MX" dirty="0" err="1" smtClean="0"/>
              <a:t>point</a:t>
            </a:r>
            <a:r>
              <a:rPr lang="es-MX" dirty="0" smtClean="0"/>
              <a:t> ZORA. 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32914" y="166747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au2_opt_zora.inp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OPTIMIZACIÓN AU2 ZORA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20688"/>
            <a:ext cx="76962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23900" y="5945163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Total </a:t>
            </a:r>
            <a:r>
              <a:rPr lang="es-MX" b="1" dirty="0" err="1">
                <a:solidFill>
                  <a:srgbClr val="FF0000"/>
                </a:solidFill>
              </a:rPr>
              <a:t>Energy</a:t>
            </a:r>
            <a:r>
              <a:rPr lang="es-MX" b="1" dirty="0">
                <a:solidFill>
                  <a:srgbClr val="FF0000"/>
                </a:solidFill>
              </a:rPr>
              <a:t>       :       -39351.50263928 Eh        -1070808.82568 eV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ESTRUCTURA OPTIMIZADA AU2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6153" y="260648"/>
            <a:ext cx="6102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 smtClean="0"/>
              <a:t>Calcular la energía de atomización de Au2</a:t>
            </a:r>
            <a:endParaRPr lang="es-MX" sz="2600" b="1" dirty="0"/>
          </a:p>
        </p:txBody>
      </p:sp>
      <p:sp>
        <p:nvSpPr>
          <p:cNvPr id="3" name="2 Rectángulo"/>
          <p:cNvSpPr/>
          <p:nvPr/>
        </p:nvSpPr>
        <p:spPr>
          <a:xfrm>
            <a:off x="2300290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 smtClean="0"/>
              <a:t>Au</a:t>
            </a:r>
            <a:r>
              <a:rPr lang="es-MX" baseline="-25000" dirty="0" smtClean="0"/>
              <a:t>2</a:t>
            </a:r>
            <a:r>
              <a:rPr lang="es-MX" dirty="0" smtClean="0"/>
              <a:t> (</a:t>
            </a:r>
            <a:r>
              <a:rPr lang="es-MX" dirty="0" err="1" smtClean="0"/>
              <a:t>Singulete</a:t>
            </a:r>
            <a:r>
              <a:rPr lang="es-MX" dirty="0" smtClean="0"/>
              <a:t>) </a:t>
            </a:r>
            <a:r>
              <a:rPr lang="es-MX" dirty="0" smtClean="0">
                <a:sym typeface="Wingdings" pitchFamily="2" charset="2"/>
              </a:rPr>
              <a:t> 2Au(Doblete)</a:t>
            </a:r>
          </a:p>
          <a:p>
            <a:pPr algn="ctr"/>
            <a:endParaRPr lang="es-MX" dirty="0">
              <a:sym typeface="Wingdings" pitchFamily="2" charset="2"/>
            </a:endParaRPr>
          </a:p>
          <a:p>
            <a:pPr algn="ctr"/>
            <a:r>
              <a:rPr lang="es-MX" dirty="0">
                <a:sym typeface="Wingdings" pitchFamily="2" charset="2"/>
              </a:rPr>
              <a:t>E [Au(Doblete)] </a:t>
            </a:r>
            <a:r>
              <a:rPr lang="es-MX" dirty="0" smtClean="0">
                <a:sym typeface="Wingdings" pitchFamily="2" charset="2"/>
              </a:rPr>
              <a:t>= </a:t>
            </a:r>
            <a:r>
              <a:rPr lang="es-MX" dirty="0">
                <a:sym typeface="Wingdings" pitchFamily="2" charset="2"/>
              </a:rPr>
              <a:t>-535403.23945 eV </a:t>
            </a:r>
            <a:endParaRPr lang="es-MX" dirty="0" smtClean="0">
              <a:sym typeface="Wingdings" pitchFamily="2" charset="2"/>
            </a:endParaRPr>
          </a:p>
          <a:p>
            <a:pPr algn="ctr"/>
            <a:r>
              <a:rPr lang="es-MX" dirty="0" smtClean="0">
                <a:sym typeface="Wingdings" pitchFamily="2" charset="2"/>
              </a:rPr>
              <a:t>E[</a:t>
            </a:r>
            <a:r>
              <a:rPr lang="es-MX" dirty="0" smtClean="0"/>
              <a:t>Au</a:t>
            </a:r>
            <a:r>
              <a:rPr lang="es-MX" baseline="-25000" dirty="0" smtClean="0"/>
              <a:t>2</a:t>
            </a:r>
            <a:r>
              <a:rPr lang="es-MX" dirty="0" smtClean="0"/>
              <a:t> (</a:t>
            </a:r>
            <a:r>
              <a:rPr lang="es-MX" dirty="0" err="1" smtClean="0"/>
              <a:t>Singulete</a:t>
            </a:r>
            <a:r>
              <a:rPr lang="es-MX" dirty="0" smtClean="0"/>
              <a:t>) </a:t>
            </a:r>
            <a:r>
              <a:rPr lang="es-MX" dirty="0">
                <a:sym typeface="Wingdings" pitchFamily="2" charset="2"/>
              </a:rPr>
              <a:t>]=-1070808.82568 eV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Energía Atomización=Productos – Reactivos</a:t>
            </a:r>
          </a:p>
          <a:p>
            <a:pPr algn="ctr"/>
            <a:r>
              <a:rPr lang="es-MX" dirty="0" smtClean="0"/>
              <a:t>=2(</a:t>
            </a:r>
            <a:r>
              <a:rPr lang="es-MX" dirty="0" smtClean="0">
                <a:sym typeface="Wingdings" pitchFamily="2" charset="2"/>
              </a:rPr>
              <a:t>-535403.23945)+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smtClean="0">
                <a:sym typeface="Wingdings" pitchFamily="2" charset="2"/>
              </a:rPr>
              <a:t>1070808.82568  eV</a:t>
            </a:r>
          </a:p>
          <a:p>
            <a:pPr algn="ctr"/>
            <a:r>
              <a:rPr lang="es-MX" b="1" dirty="0">
                <a:sym typeface="Wingdings" pitchFamily="2" charset="2"/>
              </a:rPr>
              <a:t>= </a:t>
            </a:r>
            <a:r>
              <a:rPr lang="es-MX" b="1" dirty="0" smtClean="0">
                <a:sym typeface="Wingdings" pitchFamily="2" charset="2"/>
              </a:rPr>
              <a:t>2.34678 eV</a:t>
            </a:r>
            <a:endParaRPr lang="es-MX" b="1" dirty="0" smtClean="0"/>
          </a:p>
          <a:p>
            <a:pPr algn="ctr"/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76071"/>
              </p:ext>
            </p:extLst>
          </p:nvPr>
        </p:nvGraphicFramePr>
        <p:xfrm>
          <a:off x="899592" y="4365104"/>
          <a:ext cx="7536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60"/>
                <a:gridCol w="1632520"/>
                <a:gridCol w="1884040"/>
                <a:gridCol w="1884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Método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D(Au-Au)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E.A. (eV)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/>
                        <a:t>Freq</a:t>
                      </a:r>
                      <a:r>
                        <a:rPr lang="es-MX" b="1" dirty="0" smtClean="0"/>
                        <a:t>(cm-1)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S-PBE/TZVP ORCA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2.514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2.347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176.22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S-PBE/TZ2P</a:t>
                      </a:r>
                      <a:r>
                        <a:rPr lang="es-MX" b="1" baseline="0" dirty="0" smtClean="0"/>
                        <a:t> ADF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2.524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2.293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172.43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Experimental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2.472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2.310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191.0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DÍMERO DE AU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96752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1900" dirty="0" smtClean="0"/>
              <a:t>Instalar ORCA-3.0.0</a:t>
            </a:r>
          </a:p>
          <a:p>
            <a:pPr marL="457200" indent="-457200">
              <a:buFont typeface="+mj-lt"/>
              <a:buAutoNum type="arabicPeriod"/>
            </a:pPr>
            <a:endParaRPr lang="es-MX" sz="19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1900" dirty="0" smtClean="0"/>
              <a:t>Registrarse en: </a:t>
            </a:r>
            <a:r>
              <a:rPr lang="es-MX" sz="1900" dirty="0" smtClean="0">
                <a:solidFill>
                  <a:srgbClr val="00B0F0"/>
                </a:solidFill>
                <a:hlinkClick r:id="rId2"/>
              </a:rPr>
              <a:t>http://cec.mpg.de/forum/</a:t>
            </a:r>
            <a:r>
              <a:rPr lang="es-MX" sz="1900" dirty="0" smtClean="0"/>
              <a:t>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900" dirty="0" smtClean="0"/>
              <a:t>En la sección </a:t>
            </a:r>
            <a:r>
              <a:rPr lang="es-MX" sz="1900" dirty="0" err="1" smtClean="0"/>
              <a:t>Download</a:t>
            </a:r>
            <a:r>
              <a:rPr lang="es-MX" sz="1900" dirty="0" smtClean="0"/>
              <a:t> bajar los </a:t>
            </a:r>
            <a:r>
              <a:rPr lang="es-MX" sz="1900" b="1" dirty="0" smtClean="0">
                <a:solidFill>
                  <a:srgbClr val="C00000"/>
                </a:solidFill>
              </a:rPr>
              <a:t>binarios</a:t>
            </a:r>
            <a:r>
              <a:rPr lang="es-MX" sz="1900" dirty="0" smtClean="0">
                <a:solidFill>
                  <a:srgbClr val="C00000"/>
                </a:solidFill>
              </a:rPr>
              <a:t> </a:t>
            </a:r>
            <a:r>
              <a:rPr lang="es-MX" sz="1900" dirty="0" smtClean="0"/>
              <a:t>para Linux  (1.3GB)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7664" y="3279741"/>
            <a:ext cx="23402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Binarios ORCA Linux</a:t>
            </a:r>
          </a:p>
          <a:p>
            <a:pPr algn="ctr"/>
            <a:r>
              <a:rPr lang="es-MX" dirty="0" smtClean="0"/>
              <a:t>64-bits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3279741"/>
            <a:ext cx="2304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Openmpi-1.6.5</a:t>
            </a:r>
          </a:p>
          <a:p>
            <a:pPr algn="ctr"/>
            <a:r>
              <a:rPr lang="es-MX" dirty="0" smtClean="0"/>
              <a:t>mpirun</a:t>
            </a:r>
            <a:endParaRPr lang="es-MX" dirty="0"/>
          </a:p>
        </p:txBody>
      </p:sp>
      <p:sp>
        <p:nvSpPr>
          <p:cNvPr id="6" name="5 Flecha izquierda y derecha"/>
          <p:cNvSpPr/>
          <p:nvPr/>
        </p:nvSpPr>
        <p:spPr>
          <a:xfrm>
            <a:off x="3851920" y="3407207"/>
            <a:ext cx="1368152" cy="3913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Paralelizado</a:t>
            </a:r>
            <a:endParaRPr lang="es-MX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2195736" y="4077072"/>
            <a:ext cx="7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Paso 1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48971" y="4037427"/>
            <a:ext cx="7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Paso 2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ORCA EN PARALELO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19872" y="3055835"/>
            <a:ext cx="2409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Gracias por su atención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6176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63469" y="836250"/>
            <a:ext cx="6984776" cy="631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115616" y="29548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#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tar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–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xvfj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orca_3_0_0_linux_x86-64_openmpi_165.tbz</a:t>
            </a:r>
          </a:p>
          <a:p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      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#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cd orca_3_0_0_linux_x86-64</a:t>
            </a: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41918" y="188640"/>
            <a:ext cx="70205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900" dirty="0" smtClean="0"/>
              <a:t>A) Para instalar ORCA 3.0.0 sólo se requiere descomprimir los binarios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" y="2711549"/>
            <a:ext cx="9065555" cy="30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74709" y="2927573"/>
            <a:ext cx="5368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13 Conector recto de flecha"/>
          <p:cNvCxnSpPr>
            <a:stCxn id="9" idx="6"/>
          </p:cNvCxnSpPr>
          <p:nvPr/>
        </p:nvCxnSpPr>
        <p:spPr>
          <a:xfrm flipV="1">
            <a:off x="611561" y="2351509"/>
            <a:ext cx="1008111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549656" y="2166843"/>
            <a:ext cx="581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Ejecutable de ORCA que manda llamar a los demás módulos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INSTALAR ORCA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3966" y="1150878"/>
            <a:ext cx="7824498" cy="631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67544" y="188640"/>
            <a:ext cx="8526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</a:t>
            </a:r>
          </a:p>
          <a:p>
            <a:r>
              <a:rPr lang="es-MX" dirty="0" smtClean="0"/>
              <a:t>Cambiamos la variable de entorno PATH para agregar la carpeta de orca en la búsqueda de comandos, si lo hacemos al “vuelo”:</a:t>
            </a:r>
          </a:p>
          <a:p>
            <a:endParaRPr lang="es-MX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$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export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PATH=$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PATH:/share/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apps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/orca-3.0.0/orca_3_0_0_linux_x86-64</a:t>
            </a: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33232" y="2086982"/>
            <a:ext cx="71949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900" dirty="0" smtClean="0"/>
              <a:t>De forma permanente se puede agregar la línea anterior a los archivos:</a:t>
            </a:r>
          </a:p>
          <a:p>
            <a:endParaRPr lang="es-MX" sz="1900" dirty="0" smtClean="0"/>
          </a:p>
          <a:p>
            <a:r>
              <a:rPr lang="es-MX" sz="1900" dirty="0" smtClean="0"/>
              <a:t>/</a:t>
            </a:r>
            <a:r>
              <a:rPr lang="es-MX" sz="1900" dirty="0" err="1" smtClean="0"/>
              <a:t>etc</a:t>
            </a:r>
            <a:r>
              <a:rPr lang="es-MX" sz="1900" dirty="0" smtClean="0"/>
              <a:t>/</a:t>
            </a:r>
            <a:r>
              <a:rPr lang="es-MX" sz="1900" dirty="0" err="1" smtClean="0"/>
              <a:t>bashrc</a:t>
            </a:r>
            <a:r>
              <a:rPr lang="es-MX" sz="1900" dirty="0" smtClean="0"/>
              <a:t>                              </a:t>
            </a:r>
            <a:r>
              <a:rPr lang="es-MX" sz="1900" dirty="0" smtClean="0">
                <a:sym typeface="Wingdings" pitchFamily="2" charset="2"/>
              </a:rPr>
              <a:t> Para cambiar PATH en toda la máquina</a:t>
            </a:r>
            <a:endParaRPr lang="es-MX" sz="1900" dirty="0" smtClean="0"/>
          </a:p>
          <a:p>
            <a:r>
              <a:rPr lang="es-MX" sz="1900" dirty="0" smtClean="0"/>
              <a:t>/home/usuario/.</a:t>
            </a:r>
            <a:r>
              <a:rPr lang="es-MX" sz="1900" dirty="0" err="1" smtClean="0"/>
              <a:t>bashrc</a:t>
            </a:r>
            <a:r>
              <a:rPr lang="es-MX" sz="1900" dirty="0" smtClean="0"/>
              <a:t>        </a:t>
            </a:r>
            <a:r>
              <a:rPr lang="es-MX" sz="1900" dirty="0" smtClean="0">
                <a:sym typeface="Wingdings" pitchFamily="2" charset="2"/>
              </a:rPr>
              <a:t> Para cambiar PATH a la cuenta usuario</a:t>
            </a:r>
            <a:endParaRPr lang="es-MX" sz="19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1958" y="5759390"/>
            <a:ext cx="7896506" cy="631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5807" y="5744294"/>
            <a:ext cx="852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MX" dirty="0" smtClean="0"/>
              <a:t> 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 $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source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/home/usuario/.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bashrc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        $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source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etc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bashrc</a:t>
            </a:r>
            <a:endParaRPr lang="es-MX" dirty="0">
              <a:solidFill>
                <a:srgbClr val="66FF33"/>
              </a:solidFill>
              <a:latin typeface="Bodoni MT" pitchFamily="18" charset="0"/>
            </a:endParaRPr>
          </a:p>
          <a:p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14125" y="3527142"/>
            <a:ext cx="2843912" cy="3693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/home/</a:t>
            </a:r>
            <a:r>
              <a:rPr lang="es-MX" b="1" dirty="0" smtClean="0">
                <a:solidFill>
                  <a:srgbClr val="FF0000"/>
                </a:solidFill>
              </a:rPr>
              <a:t>usuario</a:t>
            </a:r>
            <a:r>
              <a:rPr lang="es-MX" dirty="0" smtClean="0"/>
              <a:t>/.</a:t>
            </a:r>
            <a:r>
              <a:rPr lang="es-MX" dirty="0" err="1" smtClean="0"/>
              <a:t>bashrc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03784" y="3981256"/>
            <a:ext cx="2843912" cy="3693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/home/</a:t>
            </a:r>
            <a:r>
              <a:rPr lang="es-MX" b="1" dirty="0" smtClean="0">
                <a:solidFill>
                  <a:srgbClr val="FF0000"/>
                </a:solidFill>
              </a:rPr>
              <a:t>usuario1</a:t>
            </a:r>
            <a:r>
              <a:rPr lang="es-MX" dirty="0" smtClean="0"/>
              <a:t>/.</a:t>
            </a:r>
            <a:r>
              <a:rPr lang="es-MX" dirty="0" err="1" smtClean="0"/>
              <a:t>bashrc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333" y="4496087"/>
            <a:ext cx="2843912" cy="3693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/home/</a:t>
            </a:r>
            <a:r>
              <a:rPr lang="es-MX" b="1" dirty="0" smtClean="0">
                <a:solidFill>
                  <a:srgbClr val="FF0000"/>
                </a:solidFill>
              </a:rPr>
              <a:t>usuario2</a:t>
            </a:r>
            <a:r>
              <a:rPr lang="es-MX" dirty="0" smtClean="0"/>
              <a:t>/.</a:t>
            </a:r>
            <a:r>
              <a:rPr lang="es-MX" dirty="0" err="1" smtClean="0"/>
              <a:t>bashrc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333" y="5142676"/>
            <a:ext cx="2843912" cy="3693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/home/</a:t>
            </a:r>
            <a:r>
              <a:rPr lang="es-MX" b="1" dirty="0" err="1" smtClean="0">
                <a:solidFill>
                  <a:srgbClr val="FF0000"/>
                </a:solidFill>
              </a:rPr>
              <a:t>usuarioN</a:t>
            </a:r>
            <a:r>
              <a:rPr lang="es-MX" dirty="0" smtClean="0"/>
              <a:t>/.</a:t>
            </a:r>
            <a:r>
              <a:rPr lang="es-MX" dirty="0" err="1" smtClean="0"/>
              <a:t>bashrc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18396" y="4144117"/>
            <a:ext cx="1421956" cy="3693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/</a:t>
            </a:r>
            <a:r>
              <a:rPr lang="es-MX" dirty="0" err="1" smtClean="0"/>
              <a:t>etc</a:t>
            </a:r>
            <a:r>
              <a:rPr lang="es-MX" dirty="0" smtClean="0"/>
              <a:t>/</a:t>
            </a:r>
            <a:r>
              <a:rPr lang="es-MX" dirty="0" err="1" smtClean="0"/>
              <a:t>bashrc</a:t>
            </a:r>
            <a:endParaRPr lang="es-MX" dirty="0"/>
          </a:p>
        </p:txBody>
      </p:sp>
      <p:cxnSp>
        <p:nvCxnSpPr>
          <p:cNvPr id="15" name="14 Conector recto de flecha"/>
          <p:cNvCxnSpPr>
            <a:stCxn id="7" idx="3"/>
            <a:endCxn id="13" idx="1"/>
          </p:cNvCxnSpPr>
          <p:nvPr/>
        </p:nvCxnSpPr>
        <p:spPr>
          <a:xfrm>
            <a:off x="4658037" y="3711808"/>
            <a:ext cx="1660359" cy="61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0" idx="3"/>
            <a:endCxn id="13" idx="1"/>
          </p:cNvCxnSpPr>
          <p:nvPr/>
        </p:nvCxnSpPr>
        <p:spPr>
          <a:xfrm>
            <a:off x="4647696" y="4165922"/>
            <a:ext cx="1670700" cy="162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1" idx="3"/>
            <a:endCxn id="13" idx="1"/>
          </p:cNvCxnSpPr>
          <p:nvPr/>
        </p:nvCxnSpPr>
        <p:spPr>
          <a:xfrm flipV="1">
            <a:off x="4639245" y="4328783"/>
            <a:ext cx="1679151" cy="351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2" idx="3"/>
            <a:endCxn id="13" idx="1"/>
          </p:cNvCxnSpPr>
          <p:nvPr/>
        </p:nvCxnSpPr>
        <p:spPr>
          <a:xfrm flipV="1">
            <a:off x="4639245" y="4328783"/>
            <a:ext cx="1679151" cy="998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732240" y="4463246"/>
            <a:ext cx="59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root</a:t>
            </a: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4141534" y="5759390"/>
            <a:ext cx="4750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¡Actualizamos la variable PATH al cargar los archivos de nuevo!</a:t>
            </a:r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CONFIGURAR VARIABLES DE ENTORNO DE ORCA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144016" y="5085184"/>
            <a:ext cx="8820472" cy="923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196752"/>
            <a:ext cx="8496944" cy="1512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07504" y="130360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#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cd /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share/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apps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/orca-3.0.0</a:t>
            </a:r>
          </a:p>
          <a:p>
            <a:pPr>
              <a:buClr>
                <a:schemeClr val="tx1"/>
              </a:buClr>
            </a:pP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      #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mkdir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openmpi-source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; cd 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openmpi-source</a:t>
            </a:r>
            <a:endParaRPr lang="es-MX" dirty="0">
              <a:solidFill>
                <a:srgbClr val="66FF33"/>
              </a:solidFill>
              <a:latin typeface="Bodoni MT" pitchFamily="18" charset="0"/>
            </a:endParaRPr>
          </a:p>
          <a:p>
            <a:pPr>
              <a:buClr>
                <a:schemeClr val="tx1"/>
              </a:buClr>
            </a:pP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      #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wget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  <a:hlinkClick r:id="rId2"/>
              </a:rPr>
              <a:t>http://www.open-mpi.org/software/ompi/v1.6/downloads/openmpi-1.6.5.tar.gz</a:t>
            </a:r>
            <a:endParaRPr lang="es-MX" dirty="0">
              <a:solidFill>
                <a:srgbClr val="66FF33"/>
              </a:solidFill>
              <a:latin typeface="Bodoni MT" pitchFamily="18" charset="0"/>
            </a:endParaRPr>
          </a:p>
          <a:p>
            <a:pPr>
              <a:buClr>
                <a:schemeClr val="tx1"/>
              </a:buClr>
            </a:pP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      #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tar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–</a:t>
            </a:r>
            <a:r>
              <a:rPr lang="es-MX" dirty="0" err="1">
                <a:solidFill>
                  <a:srgbClr val="66FF33"/>
                </a:solidFill>
                <a:latin typeface="Bodoni MT" pitchFamily="18" charset="0"/>
              </a:rPr>
              <a:t>xvfz</a:t>
            </a: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openmpi-1.6.5.tar.gz</a:t>
            </a:r>
          </a:p>
          <a:p>
            <a:pPr>
              <a:buClr>
                <a:schemeClr val="tx1"/>
              </a:buClr>
            </a:pP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  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57453"/>
            <a:ext cx="70465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dirty="0" smtClean="0"/>
              <a:t>B) Requerimos </a:t>
            </a:r>
            <a:r>
              <a:rPr lang="es-MX" sz="2200" b="1" dirty="0" smtClean="0">
                <a:solidFill>
                  <a:srgbClr val="FF0000"/>
                </a:solidFill>
              </a:rPr>
              <a:t>openmpi-1.6.5</a:t>
            </a:r>
            <a:r>
              <a:rPr lang="es-MX" sz="1900" dirty="0" smtClean="0"/>
              <a:t> </a:t>
            </a:r>
          </a:p>
          <a:p>
            <a:r>
              <a:rPr lang="es-MX" sz="1900" dirty="0" smtClean="0"/>
              <a:t>Lo bajamos y descomprimimos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2852936"/>
            <a:ext cx="273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Compilamos e instalamos…</a:t>
            </a:r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67544" y="3356992"/>
            <a:ext cx="8496944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44016" y="33569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#./configure   --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prefix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=/share/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apps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/orca-3.0.0/openmpi-1.6.5</a:t>
            </a:r>
            <a:endParaRPr lang="es-MX" dirty="0">
              <a:solidFill>
                <a:srgbClr val="66FF33"/>
              </a:solidFill>
              <a:latin typeface="Bodoni MT" pitchFamily="18" charset="0"/>
            </a:endParaRPr>
          </a:p>
          <a:p>
            <a:pPr>
              <a:buClr>
                <a:schemeClr val="tx1"/>
              </a:buClr>
            </a:pPr>
            <a:r>
              <a:rPr lang="es-MX" dirty="0">
                <a:solidFill>
                  <a:srgbClr val="66FF33"/>
                </a:solidFill>
                <a:latin typeface="Bodoni MT" pitchFamily="18" charset="0"/>
              </a:rPr>
              <a:t>        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#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make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install</a:t>
            </a: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pPr>
              <a:buClr>
                <a:schemeClr val="tx1"/>
              </a:buClr>
            </a:pPr>
            <a:endParaRPr lang="es-MX" dirty="0" smtClean="0">
              <a:solidFill>
                <a:srgbClr val="66FF33"/>
              </a:solidFill>
              <a:latin typeface="Bodoni MT" pitchFamily="18" charset="0"/>
            </a:endParaRPr>
          </a:p>
          <a:p>
            <a:pPr>
              <a:buClr>
                <a:schemeClr val="tx1"/>
              </a:buClr>
            </a:pP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       #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rm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-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rf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 /share/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apps</a:t>
            </a:r>
            <a:r>
              <a:rPr lang="es-MX" dirty="0" smtClean="0">
                <a:solidFill>
                  <a:srgbClr val="66FF33"/>
                </a:solidFill>
                <a:latin typeface="Bodoni MT" pitchFamily="18" charset="0"/>
              </a:rPr>
              <a:t>/orca-3.0.0/</a:t>
            </a:r>
            <a:r>
              <a:rPr lang="es-MX" dirty="0" err="1" smtClean="0">
                <a:solidFill>
                  <a:srgbClr val="66FF33"/>
                </a:solidFill>
                <a:latin typeface="Bodoni MT" pitchFamily="18" charset="0"/>
              </a:rPr>
              <a:t>openmpi-source</a:t>
            </a:r>
            <a:endParaRPr lang="es-MX" dirty="0">
              <a:solidFill>
                <a:srgbClr val="66FF33"/>
              </a:solidFill>
              <a:latin typeface="Bodoni MT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4016" y="4581128"/>
            <a:ext cx="844782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3. Modificamos las variables en los archivos /home/usuario/.</a:t>
            </a:r>
            <a:r>
              <a:rPr lang="es-MX" dirty="0" err="1" smtClean="0"/>
              <a:t>bashrc</a:t>
            </a:r>
            <a:r>
              <a:rPr lang="es-MX" dirty="0" smtClean="0"/>
              <a:t>  o  /</a:t>
            </a:r>
            <a:r>
              <a:rPr lang="es-MX" dirty="0" err="1" smtClean="0"/>
              <a:t>etc</a:t>
            </a:r>
            <a:r>
              <a:rPr lang="es-MX" dirty="0" smtClean="0"/>
              <a:t>/</a:t>
            </a:r>
            <a:r>
              <a:rPr lang="es-MX" dirty="0" err="1" smtClean="0"/>
              <a:t>bashrc</a:t>
            </a:r>
            <a:endParaRPr lang="es-MX" dirty="0" smtClean="0"/>
          </a:p>
          <a:p>
            <a:endParaRPr lang="es-MX" dirty="0" smtClean="0"/>
          </a:p>
          <a:p>
            <a:r>
              <a:rPr lang="es-MX" sz="1600" dirty="0" err="1" smtClean="0">
                <a:solidFill>
                  <a:srgbClr val="66FF33"/>
                </a:solidFill>
              </a:rPr>
              <a:t>export</a:t>
            </a:r>
            <a:r>
              <a:rPr lang="es-MX" sz="1600" dirty="0" smtClean="0">
                <a:solidFill>
                  <a:srgbClr val="66FF33"/>
                </a:solidFill>
              </a:rPr>
              <a:t> </a:t>
            </a:r>
            <a:r>
              <a:rPr lang="es-MX" sz="1600" dirty="0">
                <a:solidFill>
                  <a:srgbClr val="66FF33"/>
                </a:solidFill>
              </a:rPr>
              <a:t>PATH=$PATH:/share/</a:t>
            </a:r>
            <a:r>
              <a:rPr lang="es-MX" sz="1600" dirty="0" err="1">
                <a:solidFill>
                  <a:srgbClr val="66FF33"/>
                </a:solidFill>
              </a:rPr>
              <a:t>apps</a:t>
            </a:r>
            <a:r>
              <a:rPr lang="es-MX" sz="1600" dirty="0">
                <a:solidFill>
                  <a:srgbClr val="66FF33"/>
                </a:solidFill>
              </a:rPr>
              <a:t>/orca-3.0.0/openmpi-1.6.5/</a:t>
            </a:r>
            <a:r>
              <a:rPr lang="es-MX" sz="1600" dirty="0" err="1">
                <a:solidFill>
                  <a:srgbClr val="66FF33"/>
                </a:solidFill>
              </a:rPr>
              <a:t>bin</a:t>
            </a:r>
            <a:endParaRPr lang="es-MX" sz="1600" dirty="0">
              <a:solidFill>
                <a:srgbClr val="66FF33"/>
              </a:solidFill>
            </a:endParaRPr>
          </a:p>
          <a:p>
            <a:r>
              <a:rPr lang="es-MX" sz="1600" dirty="0" err="1">
                <a:solidFill>
                  <a:srgbClr val="66FF33"/>
                </a:solidFill>
              </a:rPr>
              <a:t>export</a:t>
            </a:r>
            <a:r>
              <a:rPr lang="es-MX" sz="1600" dirty="0">
                <a:solidFill>
                  <a:srgbClr val="66FF33"/>
                </a:solidFill>
              </a:rPr>
              <a:t> LD_LIBRARY_PATH=$LD_LIBRARY_PATH:/share/</a:t>
            </a:r>
            <a:r>
              <a:rPr lang="es-MX" sz="1600" dirty="0" err="1">
                <a:solidFill>
                  <a:srgbClr val="66FF33"/>
                </a:solidFill>
              </a:rPr>
              <a:t>apps</a:t>
            </a:r>
            <a:r>
              <a:rPr lang="es-MX" sz="1600" dirty="0">
                <a:solidFill>
                  <a:srgbClr val="66FF33"/>
                </a:solidFill>
              </a:rPr>
              <a:t>/orca-3.0.0/openmpi-1.6.5/</a:t>
            </a:r>
            <a:r>
              <a:rPr lang="es-MX" sz="1600" dirty="0" err="1">
                <a:solidFill>
                  <a:srgbClr val="66FF33"/>
                </a:solidFill>
              </a:rPr>
              <a:t>lib</a:t>
            </a:r>
            <a:endParaRPr lang="es-MX" sz="1600" dirty="0">
              <a:solidFill>
                <a:srgbClr val="66FF33"/>
              </a:solidFill>
            </a:endParaRPr>
          </a:p>
          <a:p>
            <a:r>
              <a:rPr lang="es-MX" sz="1600" dirty="0" err="1">
                <a:solidFill>
                  <a:srgbClr val="66FF33"/>
                </a:solidFill>
              </a:rPr>
              <a:t>export</a:t>
            </a:r>
            <a:r>
              <a:rPr lang="es-MX" sz="1600" dirty="0">
                <a:solidFill>
                  <a:srgbClr val="66FF33"/>
                </a:solidFill>
              </a:rPr>
              <a:t> LD_LIBRARY_PATH=$LD_LIBRARY_PATH:/share/</a:t>
            </a:r>
            <a:r>
              <a:rPr lang="es-MX" sz="1600" dirty="0" err="1">
                <a:solidFill>
                  <a:srgbClr val="66FF33"/>
                </a:solidFill>
              </a:rPr>
              <a:t>apps</a:t>
            </a:r>
            <a:r>
              <a:rPr lang="es-MX" sz="1600" dirty="0">
                <a:solidFill>
                  <a:srgbClr val="66FF33"/>
                </a:solidFill>
              </a:rPr>
              <a:t>/orca-3.0.0/openmpi-1.6.5/</a:t>
            </a:r>
            <a:r>
              <a:rPr lang="es-MX" sz="1600" dirty="0" err="1">
                <a:solidFill>
                  <a:srgbClr val="66FF33"/>
                </a:solidFill>
              </a:rPr>
              <a:t>lib</a:t>
            </a:r>
            <a:r>
              <a:rPr lang="es-MX" sz="1600" dirty="0">
                <a:solidFill>
                  <a:srgbClr val="66FF33"/>
                </a:solidFill>
              </a:rPr>
              <a:t>/</a:t>
            </a:r>
            <a:r>
              <a:rPr lang="es-MX" sz="1600" dirty="0" err="1">
                <a:solidFill>
                  <a:srgbClr val="66FF33"/>
                </a:solidFill>
              </a:rPr>
              <a:t>openmpi</a:t>
            </a:r>
            <a:r>
              <a:rPr lang="es-MX" sz="1600" dirty="0">
                <a:solidFill>
                  <a:srgbClr val="66FF33"/>
                </a:solidFill>
              </a:rPr>
              <a:t> </a:t>
            </a:r>
            <a:endParaRPr lang="es-MX" sz="1600" dirty="0" smtClean="0">
              <a:solidFill>
                <a:srgbClr val="66FF33"/>
              </a:solidFill>
            </a:endParaRPr>
          </a:p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364088" y="421179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¡Borramos la carpeta fuente!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COMPILAR E INSTALAR OPENMPI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17032"/>
            <a:ext cx="88106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62068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00B050"/>
                </a:solidFill>
              </a:rPr>
              <a:t>/share/</a:t>
            </a:r>
            <a:r>
              <a:rPr lang="es-MX" sz="3000" b="1" dirty="0" err="1" smtClean="0">
                <a:solidFill>
                  <a:srgbClr val="00B050"/>
                </a:solidFill>
              </a:rPr>
              <a:t>apps</a:t>
            </a:r>
            <a:r>
              <a:rPr lang="es-MX" sz="3000" b="1" dirty="0" smtClean="0">
                <a:solidFill>
                  <a:srgbClr val="00B050"/>
                </a:solidFill>
              </a:rPr>
              <a:t>/orca-3.0.0</a:t>
            </a:r>
          </a:p>
          <a:p>
            <a:pPr algn="ctr"/>
            <a:endParaRPr lang="es-MX" sz="3000" dirty="0"/>
          </a:p>
          <a:p>
            <a:r>
              <a:rPr lang="es-MX" sz="2600" b="1" dirty="0" smtClean="0"/>
              <a:t>ORCA:</a:t>
            </a:r>
          </a:p>
          <a:p>
            <a:r>
              <a:rPr lang="es-MX" sz="2600" b="1" dirty="0"/>
              <a:t>/</a:t>
            </a:r>
            <a:r>
              <a:rPr lang="es-MX" sz="2600" b="1" dirty="0" smtClean="0"/>
              <a:t>share/</a:t>
            </a:r>
            <a:r>
              <a:rPr lang="es-MX" sz="2600" b="1" dirty="0" err="1" smtClean="0"/>
              <a:t>apps</a:t>
            </a:r>
            <a:r>
              <a:rPr lang="es-MX" sz="2600" b="1" dirty="0" smtClean="0"/>
              <a:t>/orca-3.0.0/orca_3_0_0_linux_x86-64</a:t>
            </a:r>
          </a:p>
          <a:p>
            <a:endParaRPr lang="es-MX" sz="2600" dirty="0"/>
          </a:p>
          <a:p>
            <a:r>
              <a:rPr lang="es-MX" sz="2600" b="1" dirty="0" smtClean="0"/>
              <a:t>Openmpi-1.6.5</a:t>
            </a:r>
          </a:p>
          <a:p>
            <a:r>
              <a:rPr lang="es-MX" sz="2600" b="1" dirty="0"/>
              <a:t>/</a:t>
            </a:r>
            <a:r>
              <a:rPr lang="es-MX" sz="2600" b="1" dirty="0" smtClean="0"/>
              <a:t>share/</a:t>
            </a:r>
            <a:r>
              <a:rPr lang="es-MX" sz="2600" b="1" dirty="0" err="1" smtClean="0"/>
              <a:t>apps</a:t>
            </a:r>
            <a:r>
              <a:rPr lang="es-MX" sz="2600" b="1" dirty="0" smtClean="0"/>
              <a:t>/orca-3.0.0/openmpi-1.6.5</a:t>
            </a:r>
          </a:p>
          <a:p>
            <a:endParaRPr lang="es-MX" sz="2600" dirty="0"/>
          </a:p>
          <a:p>
            <a:endParaRPr lang="es-MX" sz="3000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5373215"/>
            <a:ext cx="23402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Binarios ORCA Linux</a:t>
            </a:r>
          </a:p>
          <a:p>
            <a:pPr algn="ctr"/>
            <a:r>
              <a:rPr lang="es-MX" dirty="0" smtClean="0"/>
              <a:t>64-bits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5656" y="5367978"/>
            <a:ext cx="2304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Openmpi-1.6.5</a:t>
            </a:r>
          </a:p>
          <a:p>
            <a:pPr algn="ctr"/>
            <a:r>
              <a:rPr lang="es-MX" dirty="0" smtClean="0"/>
              <a:t>mpirun</a:t>
            </a:r>
            <a:endParaRPr lang="es-MX" dirty="0"/>
          </a:p>
        </p:txBody>
      </p:sp>
      <p:sp>
        <p:nvSpPr>
          <p:cNvPr id="7" name="6 Flecha izquierda y derecha"/>
          <p:cNvSpPr/>
          <p:nvPr/>
        </p:nvSpPr>
        <p:spPr>
          <a:xfrm>
            <a:off x="3779912" y="5500682"/>
            <a:ext cx="1368152" cy="3913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Paralelizado</a:t>
            </a:r>
            <a:endParaRPr lang="es-MX" sz="1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UBICACIÓN DE ORCA-3.0.0 OPENMPI-1.6.5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28184" y="3053220"/>
            <a:ext cx="23402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ORCA-3.0.0</a:t>
            </a:r>
          </a:p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491880" y="3053221"/>
            <a:ext cx="2304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Openmpi-1.6.5</a:t>
            </a:r>
          </a:p>
          <a:p>
            <a:pPr algn="ctr"/>
            <a:r>
              <a:rPr lang="es-MX" dirty="0" smtClean="0"/>
              <a:t>mpirun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053221"/>
            <a:ext cx="2304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Encolador</a:t>
            </a:r>
          </a:p>
          <a:p>
            <a:pPr algn="ctr"/>
            <a:r>
              <a:rPr lang="es-MX" dirty="0" smtClean="0"/>
              <a:t>Torque-2.5.12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1173733" y="3933056"/>
            <a:ext cx="152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Encolador PBS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823021" y="3790781"/>
            <a:ext cx="1641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Biblioteca de paralelización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6444431" y="3789040"/>
            <a:ext cx="190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Ejecutable de orca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341244" y="2420888"/>
            <a:ext cx="9412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err="1" smtClean="0"/>
              <a:t>qsub</a:t>
            </a:r>
            <a:endParaRPr lang="es-MX" sz="3000" dirty="0"/>
          </a:p>
        </p:txBody>
      </p:sp>
      <p:sp>
        <p:nvSpPr>
          <p:cNvPr id="10" name="9 Rectángulo"/>
          <p:cNvSpPr/>
          <p:nvPr/>
        </p:nvSpPr>
        <p:spPr>
          <a:xfrm>
            <a:off x="3995936" y="2420888"/>
            <a:ext cx="1321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err="1" smtClean="0"/>
              <a:t>mpirun</a:t>
            </a:r>
            <a:endParaRPr lang="es-MX" sz="3000" dirty="0"/>
          </a:p>
        </p:txBody>
      </p:sp>
      <p:sp>
        <p:nvSpPr>
          <p:cNvPr id="11" name="10 Rectángulo"/>
          <p:cNvSpPr/>
          <p:nvPr/>
        </p:nvSpPr>
        <p:spPr>
          <a:xfrm>
            <a:off x="6827541" y="2420888"/>
            <a:ext cx="860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/>
              <a:t>orca</a:t>
            </a:r>
            <a:endParaRPr lang="es-MX" sz="3000" dirty="0"/>
          </a:p>
        </p:txBody>
      </p:sp>
      <p:sp>
        <p:nvSpPr>
          <p:cNvPr id="12" name="11 Rectángulo"/>
          <p:cNvSpPr/>
          <p:nvPr/>
        </p:nvSpPr>
        <p:spPr>
          <a:xfrm>
            <a:off x="2751204" y="380560"/>
            <a:ext cx="3810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/>
              <a:t>¿Cómo lanzar cálculos?</a:t>
            </a:r>
            <a:endParaRPr lang="es-MX" sz="3000" dirty="0"/>
          </a:p>
        </p:txBody>
      </p:sp>
      <p:sp>
        <p:nvSpPr>
          <p:cNvPr id="13" name="12 Rectángulo"/>
          <p:cNvSpPr/>
          <p:nvPr/>
        </p:nvSpPr>
        <p:spPr>
          <a:xfrm>
            <a:off x="957706" y="1340768"/>
            <a:ext cx="75939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/>
              <a:t>Usamos un encolador para formar los trabajos</a:t>
            </a:r>
            <a:endParaRPr lang="es-MX" sz="3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-36512" y="6669360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</a:rPr>
              <a:t>ENCOLADOR PBS</a:t>
            </a:r>
            <a:endParaRPr lang="es-MX" sz="1000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99665" y="4581128"/>
            <a:ext cx="718754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400" dirty="0" smtClean="0"/>
              <a:t>/share/</a:t>
            </a:r>
            <a:r>
              <a:rPr lang="es-MX" sz="3400" dirty="0" err="1" smtClean="0"/>
              <a:t>apps</a:t>
            </a:r>
            <a:r>
              <a:rPr lang="es-MX" sz="3400" dirty="0" smtClean="0"/>
              <a:t>/</a:t>
            </a:r>
            <a:r>
              <a:rPr lang="es-MX" sz="3400" dirty="0" err="1" smtClean="0"/>
              <a:t>PBS_scripts</a:t>
            </a:r>
            <a:r>
              <a:rPr lang="es-MX" sz="3400" dirty="0" smtClean="0"/>
              <a:t>/orca-3.0.0.pbs</a:t>
            </a:r>
            <a:endParaRPr lang="es-MX" sz="3400" dirty="0"/>
          </a:p>
        </p:txBody>
      </p:sp>
    </p:spTree>
    <p:extLst>
      <p:ext uri="{BB962C8B-B14F-4D97-AF65-F5344CB8AC3E}">
        <p14:creationId xmlns:p14="http://schemas.microsoft.com/office/powerpoint/2010/main" val="31632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1403828</TotalTime>
  <Words>2729</Words>
  <Application>Microsoft Office PowerPoint</Application>
  <PresentationFormat>Presentación en pantalla (4:3)</PresentationFormat>
  <Paragraphs>562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3" baseType="lpstr">
      <vt:lpstr>Tema de Office</vt:lpstr>
      <vt:lpstr>Equation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Autónoma Metropolitana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fismol3</dc:creator>
  <cp:lastModifiedBy>Oscar</cp:lastModifiedBy>
  <cp:revision>329</cp:revision>
  <dcterms:created xsi:type="dcterms:W3CDTF">2013-09-26T21:05:33Z</dcterms:created>
  <dcterms:modified xsi:type="dcterms:W3CDTF">2013-10-01T15:05:04Z</dcterms:modified>
</cp:coreProperties>
</file>